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microsoft.com/office/2020/02/relationships/classificationlabels" Target="docMetadata/LabelInfo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1BC9FC-6FDB-4018-A035-AB49DB24AB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540000" y="216000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371A43-B41B-4976-BA15-0DBBC4CEBC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7394033-23E8-4610-85B9-DA6A8F816E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25282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195000" y="2160000"/>
            <a:ext cx="25282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6EC5B9-13A6-4E45-87B2-242691000BA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E62BABD-216F-4172-A3B2-0BBB5814CB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40000" y="540000"/>
            <a:ext cx="10846800" cy="74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6F26A14-5956-4B7F-B080-D8BD591245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195000" y="2160000"/>
            <a:ext cx="25282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40000" y="443268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77474EB-A52C-417B-ACC5-D07C768326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25282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195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3195000" y="443268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E8C9B5-7D93-491C-8A4D-FB431771E2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195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40000" y="4432680"/>
            <a:ext cx="518112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F3CB08-A71E-4957-B7E4-86F0C461EF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518112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40000" y="4432680"/>
            <a:ext cx="518112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5B4653-DADC-4B0E-85F4-B55A08BF4BA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195000" y="216000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40000" y="443268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195000" y="4432680"/>
            <a:ext cx="25282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42FA9F7-9F30-4CF7-8B0F-69EB815F85F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40000" y="216000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2292120" y="216000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4044240" y="216000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540000" y="443268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2292120" y="443268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4044240" y="4432680"/>
            <a:ext cx="1668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ACE959-70E8-46DC-B956-7B803006C48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7" descr="Une image contenant photo, sombre, lumière, grand&#10;&#10;Description générée automatiquement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0"/>
            <a:ext cx="3747240" cy="6857640"/>
          </a:xfrm>
          <a:prstGeom prst="rect">
            <a:avLst/>
          </a:prstGeom>
          <a:ln w="0">
            <a:noFill/>
          </a:ln>
        </p:spPr>
      </p:pic>
      <p:sp>
        <p:nvSpPr>
          <p:cNvPr id="1" name="Forme libre : forme 12"/>
          <p:cNvSpPr/>
          <p:nvPr/>
        </p:nvSpPr>
        <p:spPr>
          <a:xfrm>
            <a:off x="0" y="6480000"/>
            <a:ext cx="472680" cy="377640"/>
          </a:xfrm>
          <a:custGeom>
            <a:avLst/>
            <a:gdLst>
              <a:gd name="textAreaLeft" fmla="*/ 0 w 472680"/>
              <a:gd name="textAreaRight" fmla="*/ 473040 w 472680"/>
              <a:gd name="textAreaTop" fmla="*/ 0 h 377640"/>
              <a:gd name="textAreaBottom" fmla="*/ 378000 h 377640"/>
            </a:gdLst>
            <a:ahLst/>
            <a:rect l="textAreaLeft" t="textAreaTop" r="textAreaRight" b="textAreaBottom"/>
            <a:pathLst>
              <a:path w="643218" h="513976">
                <a:moveTo>
                  <a:pt x="0" y="0"/>
                </a:moveTo>
                <a:lnTo>
                  <a:pt x="386230" y="0"/>
                </a:lnTo>
                <a:cubicBezTo>
                  <a:pt x="528161" y="0"/>
                  <a:pt x="643218" y="115057"/>
                  <a:pt x="643218" y="256988"/>
                </a:cubicBezTo>
                <a:cubicBezTo>
                  <a:pt x="643218" y="398919"/>
                  <a:pt x="528161" y="513976"/>
                  <a:pt x="386230" y="513976"/>
                </a:cubicBezTo>
                <a:lnTo>
                  <a:pt x="0" y="51397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fr-FR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Rectangle 14"/>
          <p:cNvSpPr/>
          <p:nvPr/>
        </p:nvSpPr>
        <p:spPr>
          <a:xfrm>
            <a:off x="2253960" y="6885360"/>
            <a:ext cx="13864320" cy="257256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fr-FR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10846800" cy="1609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fr-FR" sz="2800" spc="-1" strike="noStrike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40000" y="216000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Modifiez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172200" y="216000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Modifiez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1"/>
          </p:nvPr>
        </p:nvSpPr>
        <p:spPr>
          <a:xfrm>
            <a:off x="547560" y="7656840"/>
            <a:ext cx="837720" cy="186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8b8b8b"/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 idx="2"/>
          </p:nvPr>
        </p:nvSpPr>
        <p:spPr>
          <a:xfrm>
            <a:off x="1500120" y="7656840"/>
            <a:ext cx="8419680" cy="186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sldNum" idx="3"/>
          </p:nvPr>
        </p:nvSpPr>
        <p:spPr>
          <a:xfrm>
            <a:off x="134640" y="6588000"/>
            <a:ext cx="837720" cy="186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1725E1-A62C-4437-A268-774D44CDD1EE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7"/>
          <p:cNvSpPr>
            <a:spLocks noGrp="1"/>
          </p:cNvSpPr>
          <p:nvPr>
            <p:ph type="body"/>
          </p:nvPr>
        </p:nvSpPr>
        <p:spPr>
          <a:xfrm>
            <a:off x="540000" y="180000"/>
            <a:ext cx="1858320" cy="3308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noFill/>
          </a:ln>
        </p:spPr>
        <p:txBody>
          <a:bodyPr lIns="180000" rIns="180000" tIns="0" anchor="ctr">
            <a:norm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1000" spc="199" strike="noStrike" cap="all">
                <a:solidFill>
                  <a:srgbClr val="ffffff"/>
                </a:solidFill>
                <a:latin typeface="Pole Emploi PRO Light"/>
              </a:rPr>
              <a:t>Titre du chapitre</a:t>
            </a:r>
            <a:endParaRPr b="0" lang="fr-FR" sz="1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hyperlink" Target="http://www.mesdemarches.iledefrance.fr/" TargetMode="External"/><Relationship Id="rId4" Type="http://schemas.openxmlformats.org/officeDocument/2006/relationships/hyperlink" Target="https://aide-permis.iledefrance.fr/beneficiaires" TargetMode="External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hyperlink" Target="https://aide-permis.iledefrance.fr/partenaires" TargetMode="External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3" descr=""/>
          <p:cNvPicPr/>
          <p:nvPr/>
        </p:nvPicPr>
        <p:blipFill>
          <a:blip r:embed="rId1"/>
          <a:stretch/>
        </p:blipFill>
        <p:spPr>
          <a:xfrm>
            <a:off x="10977840" y="2737800"/>
            <a:ext cx="984600" cy="984600"/>
          </a:xfrm>
          <a:prstGeom prst="rect">
            <a:avLst/>
          </a:prstGeom>
          <a:ln w="0">
            <a:noFill/>
          </a:ln>
        </p:spPr>
      </p:pic>
      <p:sp>
        <p:nvSpPr>
          <p:cNvPr id="47" name="Titre 1"/>
          <p:cNvSpPr/>
          <p:nvPr/>
        </p:nvSpPr>
        <p:spPr>
          <a:xfrm>
            <a:off x="-121680" y="173880"/>
            <a:ext cx="11273040" cy="984600"/>
          </a:xfrm>
          <a:prstGeom prst="rect">
            <a:avLst/>
          </a:prstGeom>
          <a:solidFill>
            <a:srgbClr val="00206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83600" algn="ctr">
              <a:lnSpc>
                <a:spcPct val="100000"/>
              </a:lnSpc>
            </a:pPr>
            <a:r>
              <a:rPr b="1" lang="fr-FR" sz="3200" spc="-1" strike="noStrike">
                <a:solidFill>
                  <a:srgbClr val="ffffff"/>
                </a:solidFill>
                <a:latin typeface="Pole Emploi PRO"/>
              </a:rPr>
              <a:t>DISPOSITIF CHEQUE PERMIS DE CONDUIRE 2024</a:t>
            </a:r>
            <a:endParaRPr b="0" lang="fr-FR" sz="3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8" name="Image 8" descr=""/>
          <p:cNvPicPr/>
          <p:nvPr/>
        </p:nvPicPr>
        <p:blipFill>
          <a:blip r:embed="rId2"/>
          <a:srcRect l="2689" t="3988" r="0" b="0"/>
          <a:stretch/>
        </p:blipFill>
        <p:spPr>
          <a:xfrm>
            <a:off x="8659080" y="5635440"/>
            <a:ext cx="3698280" cy="1155600"/>
          </a:xfrm>
          <a:prstGeom prst="rect">
            <a:avLst/>
          </a:prstGeom>
          <a:ln w="0">
            <a:noFill/>
          </a:ln>
        </p:spPr>
      </p:pic>
      <p:sp>
        <p:nvSpPr>
          <p:cNvPr id="49" name="ZoneTexte 1"/>
          <p:cNvSpPr/>
          <p:nvPr/>
        </p:nvSpPr>
        <p:spPr>
          <a:xfrm>
            <a:off x="8577360" y="5261400"/>
            <a:ext cx="2285640" cy="5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ZoneTexte 2"/>
          <p:cNvSpPr/>
          <p:nvPr/>
        </p:nvSpPr>
        <p:spPr>
          <a:xfrm>
            <a:off x="333720" y="1158840"/>
            <a:ext cx="11273040" cy="55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Pour lever un possible frein à l'embauche des jeunes franciliens, la Région propose </a:t>
            </a:r>
            <a:r>
              <a:rPr b="1" lang="fr-FR" sz="2800" spc="-1" strike="noStrike">
                <a:solidFill>
                  <a:srgbClr val="000000"/>
                </a:solidFill>
                <a:latin typeface="Calibri"/>
              </a:rPr>
              <a:t>une aide de 1 300 euros </a:t>
            </a: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 pour passer le permis B.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Cette aide se présente sous la forme d’un chèque dématérialisé composé de 3 coupons (300€, 500€ et 500€) sur lesquels figurent un QR code</a:t>
            </a:r>
            <a:br>
              <a:rPr sz="2800"/>
            </a:b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 et un numéro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Le chèque permis est nominatif, </a:t>
            </a: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Calibri"/>
              </a:rPr>
              <a:t>non transmissible et non monnayable.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9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Calibri"/>
              </a:rPr>
              <a:t>Un seul chèque par individu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Calibri"/>
              </a:rPr>
              <a:t>Le chèque permis de conduire a une durée de </a:t>
            </a:r>
            <a:r>
              <a:rPr b="1" lang="fr-FR" sz="2800" spc="-1" strike="noStrike">
                <a:solidFill>
                  <a:srgbClr val="000000"/>
                </a:solidFill>
                <a:latin typeface="Calibri"/>
                <a:ea typeface="Calibri"/>
              </a:rPr>
              <a:t>12 mois à partir de la date de notification </a:t>
            </a: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Calibri"/>
              </a:rPr>
              <a:t>de l’accord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3" descr=""/>
          <p:cNvPicPr/>
          <p:nvPr/>
        </p:nvPicPr>
        <p:blipFill>
          <a:blip r:embed="rId1"/>
          <a:stretch/>
        </p:blipFill>
        <p:spPr>
          <a:xfrm>
            <a:off x="9995040" y="3001680"/>
            <a:ext cx="1546560" cy="1546560"/>
          </a:xfrm>
          <a:prstGeom prst="rect">
            <a:avLst/>
          </a:prstGeom>
          <a:ln w="0">
            <a:noFill/>
          </a:ln>
        </p:spPr>
      </p:pic>
      <p:sp>
        <p:nvSpPr>
          <p:cNvPr id="52" name="Titre 1"/>
          <p:cNvSpPr/>
          <p:nvPr/>
        </p:nvSpPr>
        <p:spPr>
          <a:xfrm>
            <a:off x="370800" y="102600"/>
            <a:ext cx="11273040" cy="984600"/>
          </a:xfrm>
          <a:prstGeom prst="rect">
            <a:avLst/>
          </a:prstGeom>
          <a:solidFill>
            <a:srgbClr val="00206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83600" algn="ctr">
              <a:lnSpc>
                <a:spcPct val="100000"/>
              </a:lnSpc>
            </a:pPr>
            <a:r>
              <a:rPr b="1" lang="fr-FR" sz="3200" spc="-1" strike="noStrike">
                <a:solidFill>
                  <a:srgbClr val="ffffff"/>
                </a:solidFill>
                <a:latin typeface="Pole Emploi PRO"/>
              </a:rPr>
              <a:t>DISPOSITIF CHEQUE PERMIS DE CONDUIRE 2024</a:t>
            </a:r>
            <a:endParaRPr b="0" lang="fr-FR" sz="3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3" name="Image 8" descr=""/>
          <p:cNvPicPr/>
          <p:nvPr/>
        </p:nvPicPr>
        <p:blipFill>
          <a:blip r:embed="rId2"/>
          <a:srcRect l="2689" t="3988" r="0" b="0"/>
          <a:stretch/>
        </p:blipFill>
        <p:spPr>
          <a:xfrm>
            <a:off x="8659080" y="5635440"/>
            <a:ext cx="3698280" cy="1155600"/>
          </a:xfrm>
          <a:prstGeom prst="rect">
            <a:avLst/>
          </a:prstGeom>
          <a:ln w="0">
            <a:noFill/>
          </a:ln>
        </p:spPr>
      </p:pic>
      <p:sp>
        <p:nvSpPr>
          <p:cNvPr id="54" name="ZoneTexte 1"/>
          <p:cNvSpPr/>
          <p:nvPr/>
        </p:nvSpPr>
        <p:spPr>
          <a:xfrm>
            <a:off x="8577360" y="5261400"/>
            <a:ext cx="2285640" cy="5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ZoneTexte 2"/>
          <p:cNvSpPr/>
          <p:nvPr/>
        </p:nvSpPr>
        <p:spPr>
          <a:xfrm>
            <a:off x="508320" y="1143360"/>
            <a:ext cx="10354680" cy="473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b="0" lang="fr-FR" sz="2800" spc="-1" strike="noStrike" u="sng">
                <a:solidFill>
                  <a:srgbClr val="002060"/>
                </a:solidFill>
                <a:uFillTx/>
                <a:latin typeface="Abadi"/>
              </a:rPr>
              <a:t>Public éligible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Franciliens de 18 à 25 ans dans l’une des situations suivantes:</a:t>
            </a: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buSzPct val="120000"/>
              <a:buFont typeface="Symbol"/>
              <a:buChar char="®"/>
            </a:pP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Stagiaires de la formation professionnelle inscrits dans l’une des formations suivantes financées par la Région;</a:t>
            </a: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buSzPct val="120000"/>
              <a:buFont typeface="Symbol"/>
              <a:buChar char="®"/>
            </a:pP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Inscrits et suivis en mission locale</a:t>
            </a: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,</a:t>
            </a: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 signataires d’un parcours contractualisé d’accompagnement vers l’emploi et l’autonomie (PACEA) et dont le projet professionnel nécessite l’obtention du permis;</a:t>
            </a: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70c0"/>
              </a:buClr>
              <a:buSzPct val="120000"/>
              <a:buFont typeface="Symbol"/>
              <a:buChar char="®"/>
            </a:pP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Demandeurs d’emploi résidant en quartier prioritaire politique de la ville (QVP) ou en zone rurale </a:t>
            </a: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 3" descr=""/>
          <p:cNvPicPr/>
          <p:nvPr/>
        </p:nvPicPr>
        <p:blipFill>
          <a:blip r:embed="rId1"/>
          <a:stretch/>
        </p:blipFill>
        <p:spPr>
          <a:xfrm>
            <a:off x="10097640" y="1221840"/>
            <a:ext cx="1546560" cy="1546560"/>
          </a:xfrm>
          <a:prstGeom prst="rect">
            <a:avLst/>
          </a:prstGeom>
          <a:ln w="0">
            <a:noFill/>
          </a:ln>
        </p:spPr>
      </p:pic>
      <p:sp>
        <p:nvSpPr>
          <p:cNvPr id="57" name="Titre 1"/>
          <p:cNvSpPr/>
          <p:nvPr/>
        </p:nvSpPr>
        <p:spPr>
          <a:xfrm>
            <a:off x="370800" y="102600"/>
            <a:ext cx="11273040" cy="984600"/>
          </a:xfrm>
          <a:prstGeom prst="rect">
            <a:avLst/>
          </a:prstGeom>
          <a:solidFill>
            <a:srgbClr val="00206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83600" algn="ctr">
              <a:lnSpc>
                <a:spcPct val="100000"/>
              </a:lnSpc>
            </a:pPr>
            <a:r>
              <a:rPr b="1" lang="fr-FR" sz="3200" spc="-1" strike="noStrike">
                <a:solidFill>
                  <a:srgbClr val="ffffff"/>
                </a:solidFill>
                <a:latin typeface="Pole Emploi PRO"/>
              </a:rPr>
              <a:t>DISPOSITIF CHEQUE PERMIS DE CONDUIRE 2024</a:t>
            </a:r>
            <a:endParaRPr b="0" lang="fr-FR" sz="3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8" name="Image 8" descr=""/>
          <p:cNvPicPr/>
          <p:nvPr/>
        </p:nvPicPr>
        <p:blipFill>
          <a:blip r:embed="rId2"/>
          <a:srcRect l="2689" t="3988" r="0" b="0"/>
          <a:stretch/>
        </p:blipFill>
        <p:spPr>
          <a:xfrm>
            <a:off x="8659080" y="5635440"/>
            <a:ext cx="3698280" cy="1155600"/>
          </a:xfrm>
          <a:prstGeom prst="rect">
            <a:avLst/>
          </a:prstGeom>
          <a:ln w="0">
            <a:noFill/>
          </a:ln>
        </p:spPr>
      </p:pic>
      <p:sp>
        <p:nvSpPr>
          <p:cNvPr id="59" name="ZoneTexte 1"/>
          <p:cNvSpPr/>
          <p:nvPr/>
        </p:nvSpPr>
        <p:spPr>
          <a:xfrm>
            <a:off x="8577360" y="5261400"/>
            <a:ext cx="2285640" cy="5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ZoneTexte 6"/>
          <p:cNvSpPr/>
          <p:nvPr/>
        </p:nvSpPr>
        <p:spPr>
          <a:xfrm>
            <a:off x="547560" y="1261080"/>
            <a:ext cx="11541960" cy="49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15000"/>
              </a:lnSpc>
              <a:spcAft>
                <a:spcPts val="1001"/>
              </a:spcAft>
            </a:pPr>
            <a:r>
              <a:rPr b="1" lang="fr-FR" sz="2400" spc="-1" strike="noStrike">
                <a:solidFill>
                  <a:srgbClr val="0070c0"/>
                </a:solidFill>
                <a:latin typeface="Calibri"/>
                <a:ea typeface="Calibri"/>
              </a:rPr>
              <a:t>Comment bénéficier de l’aide?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1001"/>
              </a:spcAf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Le jeune dépose sa demande sur le site </a:t>
            </a:r>
            <a:r>
              <a:rPr b="0" lang="en-US" sz="2400" spc="-1" strike="noStrike" u="sng">
                <a:solidFill>
                  <a:srgbClr val="000000"/>
                </a:solidFill>
                <a:uFillTx/>
                <a:latin typeface="Calibri"/>
                <a:ea typeface="Calibri"/>
                <a:hlinkClick r:id="rId3"/>
              </a:rPr>
              <a:t>www.mesdemarches.iledefrance.fr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.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15000"/>
              </a:lnSpc>
              <a:spcAft>
                <a:spcPts val="1001"/>
              </a:spcAft>
              <a:buClr>
                <a:srgbClr val="0070c0"/>
              </a:buClr>
              <a:buSzPct val="120000"/>
              <a:buFont typeface="Symbol"/>
              <a:buChar char="®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Sa demande 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instruite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;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70c0"/>
              </a:buClr>
              <a:buSzPct val="120000"/>
              <a:buFont typeface="Symbol"/>
              <a:buChar char="®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Si la demande est validée, le 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jeune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alibri"/>
              </a:rPr>
              <a:t> :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crée son compte sur </a:t>
            </a:r>
            <a:r>
              <a:rPr b="1" i="1" lang="fr-FR" sz="240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4"/>
              </a:rPr>
              <a:t>https://aide-permis.iledefrance.fr/beneficiaires</a:t>
            </a:r>
            <a:r>
              <a:rPr b="1" i="1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récupère les 3 coupons de son chèque permis de conduire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se rend dans l’auto-école affiliée de son choix pour s’inscrire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signe  le contrat d’enseignement à la conduire (voire modèle)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remet de 1</a:t>
            </a:r>
            <a:r>
              <a:rPr b="0" lang="fr-FR" sz="2400" spc="-1" strike="noStrike" baseline="30000">
                <a:solidFill>
                  <a:srgbClr val="000000"/>
                </a:solidFill>
                <a:latin typeface="Calibri"/>
                <a:ea typeface="Calibri"/>
              </a:rPr>
              <a:t>er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 coupon (300€) à son auto-école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débute sa formation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1" marL="1436760" indent="-4572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remet de 2</a:t>
            </a:r>
            <a:r>
              <a:rPr b="0" lang="fr-FR" sz="2400" spc="-1" strike="noStrike" baseline="30000">
                <a:solidFill>
                  <a:srgbClr val="000000"/>
                </a:solidFill>
                <a:latin typeface="Calibri"/>
                <a:ea typeface="Calibri"/>
              </a:rPr>
              <a:t>ème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  coupon (500€) à son auto-école et ensuite le 3</a:t>
            </a:r>
            <a:r>
              <a:rPr b="0" lang="fr-FR" sz="2400" spc="-1" strike="noStrike" baseline="30000">
                <a:solidFill>
                  <a:srgbClr val="000000"/>
                </a:solidFill>
                <a:latin typeface="Calibri"/>
                <a:ea typeface="Calibri"/>
              </a:rPr>
              <a:t>ème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 coupon (500€)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fr-FR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3" descr=""/>
          <p:cNvPicPr/>
          <p:nvPr/>
        </p:nvPicPr>
        <p:blipFill>
          <a:blip r:embed="rId1"/>
          <a:stretch/>
        </p:blipFill>
        <p:spPr>
          <a:xfrm>
            <a:off x="10097640" y="1221840"/>
            <a:ext cx="1546560" cy="1546560"/>
          </a:xfrm>
          <a:prstGeom prst="rect">
            <a:avLst/>
          </a:prstGeom>
          <a:ln w="0">
            <a:noFill/>
          </a:ln>
        </p:spPr>
      </p:pic>
      <p:sp>
        <p:nvSpPr>
          <p:cNvPr id="62" name="Titre 1"/>
          <p:cNvSpPr/>
          <p:nvPr/>
        </p:nvSpPr>
        <p:spPr>
          <a:xfrm>
            <a:off x="370800" y="102600"/>
            <a:ext cx="11273040" cy="984600"/>
          </a:xfrm>
          <a:prstGeom prst="rect">
            <a:avLst/>
          </a:prstGeom>
          <a:solidFill>
            <a:srgbClr val="00206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83600" algn="ctr">
              <a:lnSpc>
                <a:spcPct val="100000"/>
              </a:lnSpc>
            </a:pPr>
            <a:r>
              <a:rPr b="1" lang="fr-FR" sz="3200" spc="-1" strike="noStrike">
                <a:solidFill>
                  <a:srgbClr val="ffffff"/>
                </a:solidFill>
                <a:latin typeface="Pole Emploi PRO"/>
              </a:rPr>
              <a:t>DISPOSITIF CHEQUE PERMIS DE CONDUIRE 2024</a:t>
            </a:r>
            <a:endParaRPr b="0" lang="fr-FR" sz="3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3" name="Image 8" descr=""/>
          <p:cNvPicPr/>
          <p:nvPr/>
        </p:nvPicPr>
        <p:blipFill>
          <a:blip r:embed="rId2"/>
          <a:srcRect l="2689" t="3988" r="0" b="0"/>
          <a:stretch/>
        </p:blipFill>
        <p:spPr>
          <a:xfrm>
            <a:off x="8659080" y="5635440"/>
            <a:ext cx="3698280" cy="1155600"/>
          </a:xfrm>
          <a:prstGeom prst="rect">
            <a:avLst/>
          </a:prstGeom>
          <a:ln w="0">
            <a:noFill/>
          </a:ln>
        </p:spPr>
      </p:pic>
      <p:sp>
        <p:nvSpPr>
          <p:cNvPr id="64" name="ZoneTexte 1"/>
          <p:cNvSpPr/>
          <p:nvPr/>
        </p:nvSpPr>
        <p:spPr>
          <a:xfrm>
            <a:off x="8577360" y="5261400"/>
            <a:ext cx="2285640" cy="5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ZoneTexte 6"/>
          <p:cNvSpPr/>
          <p:nvPr/>
        </p:nvSpPr>
        <p:spPr>
          <a:xfrm>
            <a:off x="815400" y="1324080"/>
            <a:ext cx="10401840" cy="33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15000"/>
              </a:lnSpc>
              <a:spcAft>
                <a:spcPts val="1001"/>
              </a:spcAft>
            </a:pPr>
            <a:r>
              <a:rPr b="1" lang="fr-FR" sz="2400" spc="-1" strike="noStrike">
                <a:solidFill>
                  <a:srgbClr val="0070c0"/>
                </a:solidFill>
                <a:latin typeface="Calibri"/>
                <a:ea typeface="Calibri"/>
              </a:rPr>
              <a:t>Comment bénéficier de l’aide?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1001"/>
              </a:spcAf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Calibri"/>
              </a:rPr>
              <a:t>Démarches de l’AE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Calibri"/>
              </a:rPr>
              <a:t>elle crée un compte sur l’Extranet partenaire de DOCAPOSTE</a:t>
            </a:r>
            <a:br>
              <a:rPr sz="1800"/>
            </a:b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1" lang="fr-FR" sz="1800" spc="-1" strike="noStrike">
                <a:solidFill>
                  <a:srgbClr val="0563c1"/>
                </a:solidFill>
                <a:latin typeface="Calibri"/>
                <a:ea typeface="Calibri"/>
                <a:hlinkClick r:id="rId3"/>
              </a:rPr>
              <a:t>https://aide-permis.iledefrance.fr/partenaires</a:t>
            </a:r>
            <a:r>
              <a:rPr b="1" lang="fr-FR" sz="1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Calibri"/>
              </a:rPr>
              <a:t>afin de s’affilier au réseaux auto-école partenaires du dispositif.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fr-FR" sz="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6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fr-FR" sz="1600" spc="-1" strike="noStrike">
                <a:solidFill>
                  <a:srgbClr val="000000"/>
                </a:solidFill>
                <a:latin typeface="Calibri"/>
                <a:ea typeface="Calibri"/>
              </a:rPr>
              <a:t>Elle procède à son conventionnement avec DOCAPOSTE lui permettant ainsi de recevoir les chèques, les transmettre et se faire payer.</a:t>
            </a:r>
            <a:endParaRPr b="0" lang="fr-FR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  <a:spcAft>
                <a:spcPts val="1001"/>
              </a:spcAft>
            </a:pP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fr-FR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Metadata/LabelInfo.xml><?xml version="1.0" encoding="utf-8"?>
<clbl:labelList xmlns:clbl="http://schemas.microsoft.com/office/2020/mipLabelMetadata">
  <clbl:label id="{5a399f59-4fb0-4c58-b63e-f94bfc24371c}" enabled="0" method="" siteId="{5a399f59-4fb0-4c58-b63e-f94bfc24371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Application>LibreOffice/7.5.7.1.M1$Windows_X86_64 LibreOffice_project/9d4bf91ba30c991aaed3b97dd4173f7705c6b5ae</Application>
  <AppVersion>15.0000</AppVersion>
  <Words>374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2024-01-23T10:37:07Z</dcterms:created>
  <dc:creator>COURARD Cécile</dc:creator>
  <dc:description/>
  <dc:language>fr-FR</dc:language>
  <cp:lastModifiedBy>PLANA Sylvie</cp:lastModifiedBy>
  <dcterms:modified xsi:type="dcterms:W3CDTF">2024-03-05T12:40:15Z</dcterms:modified>
  <cp:revision>12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4</vt:i4>
  </property>
</Properties>
</file>