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542" r:id="rId3"/>
    <p:sldId id="650" r:id="rId4"/>
    <p:sldId id="261" r:id="rId5"/>
    <p:sldId id="265" r:id="rId6"/>
    <p:sldId id="652" r:id="rId7"/>
    <p:sldId id="268" r:id="rId8"/>
    <p:sldId id="653" r:id="rId9"/>
    <p:sldId id="262" r:id="rId10"/>
    <p:sldId id="266" r:id="rId11"/>
    <p:sldId id="654" r:id="rId12"/>
    <p:sldId id="656" r:id="rId13"/>
    <p:sldId id="257" r:id="rId14"/>
    <p:sldId id="344" r:id="rId15"/>
    <p:sldId id="260" r:id="rId16"/>
    <p:sldId id="651" r:id="rId17"/>
    <p:sldId id="263" r:id="rId18"/>
    <p:sldId id="264" r:id="rId19"/>
  </p:sldIdLst>
  <p:sldSz cx="9144000" cy="5143500" type="screen16x9"/>
  <p:notesSz cx="6889750" cy="10021888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Gabriola" panose="04040605051002020D02" pitchFamily="82" charset="0"/>
      <p:regular r:id="rId30"/>
    </p:embeddedFont>
    <p:embeddedFont>
      <p:font typeface="Great Vibes" panose="020B0604020202020204" charset="0"/>
      <p:regular r:id="rId31"/>
    </p:embeddedFont>
    <p:embeddedFont>
      <p:font typeface="Wingdings 2" panose="05020102010507070707" pitchFamily="18" charset="2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jmjqZ9MIN2v3OTuIlQ6LO8K+jV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6C2A1-C51F-4965-8B69-B3A069453641}" v="271" dt="2023-11-20T22:05:54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57" autoAdjust="0"/>
  </p:normalViewPr>
  <p:slideViewPr>
    <p:cSldViewPr snapToGrid="0">
      <p:cViewPr varScale="1">
        <p:scale>
          <a:sx n="100" d="100"/>
          <a:sy n="100" d="100"/>
        </p:scale>
        <p:origin x="94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307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customschemas.google.com/relationships/presentationmetadata" Target="meta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2B57BD4-83AE-5619-A2B0-BDCC8F66A5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5302" cy="502105"/>
          </a:xfrm>
          <a:prstGeom prst="rect">
            <a:avLst/>
          </a:prstGeom>
        </p:spPr>
        <p:txBody>
          <a:bodyPr vert="horz" lIns="89181" tIns="44591" rIns="89181" bIns="44591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B77E21B-BE03-F706-AD68-804C4FDCD0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910" y="2"/>
            <a:ext cx="2985301" cy="502105"/>
          </a:xfrm>
          <a:prstGeom prst="rect">
            <a:avLst/>
          </a:prstGeom>
        </p:spPr>
        <p:txBody>
          <a:bodyPr vert="horz" lIns="89181" tIns="44591" rIns="89181" bIns="44591" rtlCol="0"/>
          <a:lstStyle>
            <a:lvl1pPr algn="r">
              <a:defRPr sz="1200"/>
            </a:lvl1pPr>
          </a:lstStyle>
          <a:p>
            <a:fld id="{A52EAD9A-0453-4495-867E-5402E0E4B38A}" type="datetimeFigureOut">
              <a:rPr lang="fr-FR" smtClean="0"/>
              <a:t>22/11/2023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F58A5F-7CEA-4F77-A9D4-2B27EBDE94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9783"/>
            <a:ext cx="2985302" cy="502105"/>
          </a:xfrm>
          <a:prstGeom prst="rect">
            <a:avLst/>
          </a:prstGeom>
        </p:spPr>
        <p:txBody>
          <a:bodyPr vert="horz" lIns="89181" tIns="44591" rIns="89181" bIns="44591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7BA301-5096-1B54-1370-1D26A5D1EA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910" y="9519783"/>
            <a:ext cx="2985301" cy="502105"/>
          </a:xfrm>
          <a:prstGeom prst="rect">
            <a:avLst/>
          </a:prstGeom>
        </p:spPr>
        <p:txBody>
          <a:bodyPr vert="horz" lIns="89181" tIns="44591" rIns="89181" bIns="44591" rtlCol="0" anchor="b"/>
          <a:lstStyle>
            <a:lvl1pPr algn="r">
              <a:defRPr sz="1200"/>
            </a:lvl1pPr>
          </a:lstStyle>
          <a:p>
            <a:fld id="{5BF4EBAC-3903-41FE-8736-8051A03FF6B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24096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01638" y="1228725"/>
            <a:ext cx="5878512" cy="33083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Qui suis-je ?</a:t>
            </a:r>
          </a:p>
          <a:p>
            <a:endParaRPr lang="fr-FR" dirty="0"/>
          </a:p>
          <a:p>
            <a:r>
              <a:rPr lang="fr-FR" dirty="0"/>
              <a:t>Ajouter à l’oral le nombre d’années…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J’interviens depuis 16 ans auprès des jeunes / acteurs de la communauté éducative et les parents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  Plus de 1450 jeunes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accompagnés en coaching individuel et/ou collectif 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dans le secondaire et le supérieur »</a:t>
            </a:r>
            <a:endParaRPr lang="fr-FR" dirty="0"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lang="fr-FR" sz="1200" b="1" i="1" u="none" strike="noStrike" cap="none" dirty="0">
              <a:solidFill>
                <a:srgbClr val="5A2B6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  Plus de 500 acteurs de l’éducation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i="1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100" b="0" i="1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(enseignants, CPE, infirmières, psychologues, assistantes sociales, assistants d’éducation, chargés de mission de lutte contre le décrochage, …) 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formés à la posture d’accompagnement, au tutorat, </a:t>
            </a:r>
            <a:r>
              <a:rPr lang="fr-FR" sz="1100" b="1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aux </a:t>
            </a: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compétences psycho-sociales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1100" b="1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(une partie) </a:t>
            </a:r>
            <a:r>
              <a:rPr lang="fr-FR" sz="11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 autres thématiques transversales »</a:t>
            </a:r>
            <a:endParaRPr lang="fr-FR" dirty="0"/>
          </a:p>
          <a:p>
            <a:pPr marL="15875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89181" tIns="44591" rIns="89181" bIns="44591"/>
          <a:lstStyle/>
          <a:p>
            <a:pPr>
              <a:defRPr/>
            </a:pPr>
            <a:fld id="{33641930-7ED9-4AC2-8C86-DB0F408C7F2D}" type="slidenum">
              <a:rPr lang="fr-FR"/>
              <a:pPr>
                <a:defRPr/>
              </a:pPr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8465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8362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1548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r>
              <a:rPr lang="fr-FR" dirty="0"/>
              <a:t>Exemples d’exercices ;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Communication : plan de ville / tangram, importance du NV, déperdition et process cognitifs, écoute active, techniques de questionnements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Connaissance de soi : devinettes / fenêtre de Johari, blason,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Empathie : empathie/sympathie, positions de perceptions¨+ AGSAS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Coopération : jeu des allumettes, phases et fonctionnement d’une équipe, rôles,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Gestion des conflits : conflits, positions de vie, triangle dramatique, CNV, DESC.; valeur/antivaleur, feedback constructif,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RPS : cercles de Covey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Gestion du stress/émotions : émotions, processus, drivers, TOP, sophro/relax.respiration, agents stresseurs, Covey, stress définition, processus, évaluation du stress, conséquences,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Exercices corporels,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Co-développement</a:t>
            </a:r>
          </a:p>
        </p:txBody>
      </p:sp>
    </p:spTree>
    <p:extLst>
      <p:ext uri="{BB962C8B-B14F-4D97-AF65-F5344CB8AC3E}">
        <p14:creationId xmlns:p14="http://schemas.microsoft.com/office/powerpoint/2010/main" val="831730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866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r>
              <a:rPr lang="fr-FR" dirty="0"/>
              <a:t>Exemples d’exercices 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Choisir une image et en parler. Réussite / Echec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Définition estime / confiance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Echelle.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Blason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Se donner des qualités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Boucle de la basse et haute estime. Sanders - Disney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Expérience des chanceux / Croyances / Etat d’esprit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Attention à comment je m’exprime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Jeux pour se détendre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Roue des réussites. 1 chose dont vous êtes fier.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L’arbre à personnages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Formule de  réussite.</a:t>
            </a:r>
          </a:p>
          <a:p>
            <a:pPr marL="0" indent="0">
              <a:buNone/>
            </a:pPr>
            <a:r>
              <a:rPr lang="fr-FR" dirty="0"/>
              <a:t>OSER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Vidéos. Baskets. </a:t>
            </a:r>
            <a:r>
              <a:rPr lang="fr-FR" dirty="0" err="1"/>
              <a:t>Imouissance</a:t>
            </a:r>
            <a:r>
              <a:rPr lang="fr-FR" dirty="0"/>
              <a:t> apprise.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IYA / </a:t>
            </a:r>
            <a:r>
              <a:rPr lang="fr-FR" dirty="0" err="1"/>
              <a:t>Peche</a:t>
            </a:r>
            <a:r>
              <a:rPr lang="fr-FR" dirty="0"/>
              <a:t> pomme poire.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Galet / visualisation.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Zoom sur le stress. Manifestation. Formule. Coca;:</a:t>
            </a:r>
            <a:r>
              <a:rPr lang="fr-FR" dirty="0" err="1"/>
              <a:t>mentos</a:t>
            </a:r>
            <a:r>
              <a:rPr lang="fr-FR" dirty="0"/>
              <a:t>. Effets. Ct gérer. Doigts. Respiration.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Cercles de </a:t>
            </a:r>
            <a:r>
              <a:rPr lang="fr-FR" dirty="0" err="1"/>
              <a:t>Covey</a:t>
            </a:r>
            <a:r>
              <a:rPr lang="fr-FR" dirty="0"/>
              <a:t>. Zone de confort…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Cartes émotions.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Engagement / Suivi ce qui a été mis en action.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Transformer les phrases négatives qu’on se dit.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Moteurs / procrastination.</a:t>
            </a:r>
          </a:p>
          <a:p>
            <a:pPr marL="0" indent="0">
              <a:buNone/>
            </a:pPr>
            <a:r>
              <a:rPr lang="fr-FR" dirty="0"/>
              <a:t>Les cours</a:t>
            </a:r>
          </a:p>
          <a:p>
            <a:pPr marL="0" indent="0">
              <a:buNone/>
            </a:pPr>
            <a:r>
              <a:rPr lang="fr-FR" dirty="0"/>
              <a:t>Sommeil – Hygiène de Vie. Se relaxer Se dynamiser…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3949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0469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5423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679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4C90BD65-04AE-CA44-9A72-15F3558A20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181" tIns="44591" rIns="89181" bIns="44591"/>
          <a:lstStyle>
            <a:lvl1pPr defTabSz="91194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8406" indent="-272499" defTabSz="91194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10124" indent="-216760" defTabSz="91194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56031" indent="-216760" defTabSz="91194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03486" indent="-216760" defTabSz="91194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9393" indent="-216760" defTabSz="9119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95300" indent="-216760" defTabSz="9119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41207" indent="-216760" defTabSz="9119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87114" indent="-216760" defTabSz="9119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A52C86-8CA7-4EF0-AF58-C2BBE3EA8496}" type="slidenum">
              <a:rPr lang="fr-FR" altLang="fr-FR" sz="120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fr-FR" altLang="fr-FR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1DBD9C9-1580-8F94-987C-BF0EB4158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9850" y="736600"/>
            <a:ext cx="6542088" cy="3681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485EE95-7A31-E642-A8E4-B7F54795F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652" y="4663512"/>
            <a:ext cx="5348601" cy="44163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Pour ma part,</a:t>
            </a:r>
            <a:r>
              <a:rPr lang="fr-FR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 j’accompagne 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parents, enseignants, personnels encadrants, autour de l’Education et la communication bienveillante</a:t>
            </a: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Interviens auprès de jeunes,  secondaire sur différents sujets, en lien avec la confiance, la motivation, l’apprentissage.</a:t>
            </a: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J’enseigne dans le supérieur, et j’interviens aussi en entreprise en coaching, formation, au niveau du management, de la communication…</a:t>
            </a: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Enfin, projet de création d’école alternative en cours.</a:t>
            </a: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Ainsi, j’alterne avec différentes postures d’accompagnement : le coaching, le conseil, la formation, l’enseignement, la médiation, l’écriture..</a:t>
            </a:r>
          </a:p>
          <a:p>
            <a:pPr eaLnBrk="1" hangingPunct="1"/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79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Bien évidemment, je suis diplômée en COACHING de l’université Paris 2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Certifiée en Programmation Neuro Linguistique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Formée également en Analyse transactionnelle et communication non violente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Médiatrice certifiée, et formée à la médiation par les pairs, et l’approche d’éducation bienveillante Faber et Mazlish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Formée en gestion mentale, et neuro éducation, approche neuro cognitive et comportementale, en techniques d’optimisation du potentiel et encore en neurosciences appliquées.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7695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0200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La connaissance de soi est essentielle comme composante des CPS.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9932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7167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8612" cy="37576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2" tIns="96612" rIns="96612" bIns="9661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417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V">
  <p:cSld name="CV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636951" cy="134925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3"/>
          <p:cNvSpPr/>
          <p:nvPr/>
        </p:nvSpPr>
        <p:spPr>
          <a:xfrm>
            <a:off x="8084285" y="4234072"/>
            <a:ext cx="912000" cy="8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5488" y="4275306"/>
            <a:ext cx="362703" cy="8246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3"/>
          <p:cNvSpPr txBox="1">
            <a:spLocks noGrp="1"/>
          </p:cNvSpPr>
          <p:nvPr>
            <p:ph type="body" idx="1"/>
          </p:nvPr>
        </p:nvSpPr>
        <p:spPr>
          <a:xfrm>
            <a:off x="456912" y="666788"/>
            <a:ext cx="8230200" cy="13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A2B6A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2"/>
          </p:nvPr>
        </p:nvSpPr>
        <p:spPr>
          <a:xfrm>
            <a:off x="456912" y="2121486"/>
            <a:ext cx="8230200" cy="13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A2B6A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body" idx="3"/>
          </p:nvPr>
        </p:nvSpPr>
        <p:spPr>
          <a:xfrm>
            <a:off x="456912" y="3576185"/>
            <a:ext cx="8230200" cy="13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A2B6A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title"/>
          </p:nvPr>
        </p:nvSpPr>
        <p:spPr>
          <a:xfrm>
            <a:off x="607287" y="147253"/>
            <a:ext cx="82296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CHE PEDAGOGIQUE">
  <p:cSld name="FICHE PEDAGOGIQU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636951" cy="134925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607287" y="147253"/>
            <a:ext cx="82296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479201" y="1168531"/>
            <a:ext cx="4040100" cy="3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2"/>
          </p:nvPr>
        </p:nvSpPr>
        <p:spPr>
          <a:xfrm>
            <a:off x="4667035" y="1168531"/>
            <a:ext cx="4041900" cy="3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4800" algn="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4800" algn="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A2B6A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3"/>
          </p:nvPr>
        </p:nvSpPr>
        <p:spPr>
          <a:xfrm>
            <a:off x="130877" y="805330"/>
            <a:ext cx="4005600" cy="2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4"/>
          </p:nvPr>
        </p:nvSpPr>
        <p:spPr>
          <a:xfrm>
            <a:off x="5007412" y="805330"/>
            <a:ext cx="4005600" cy="2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829788" y="4476892"/>
            <a:ext cx="3135000" cy="564300"/>
          </a:xfrm>
          <a:prstGeom prst="rect">
            <a:avLst/>
          </a:prstGeom>
          <a:gradFill>
            <a:gsLst>
              <a:gs pos="0">
                <a:srgbClr val="AA9AB3"/>
              </a:gs>
              <a:gs pos="50000">
                <a:srgbClr val="CAC2CF"/>
              </a:gs>
              <a:gs pos="100000">
                <a:srgbClr val="E5E0E7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title"/>
          </p:nvPr>
        </p:nvSpPr>
        <p:spPr>
          <a:xfrm>
            <a:off x="456913" y="206168"/>
            <a:ext cx="82302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" name="Google Shape;39;p16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Google Shape;40;p16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title"/>
          </p:nvPr>
        </p:nvSpPr>
        <p:spPr>
          <a:xfrm>
            <a:off x="457203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3575056" y="204789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2"/>
          </p:nvPr>
        </p:nvSpPr>
        <p:spPr>
          <a:xfrm>
            <a:off x="457203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" name="Google Shape;46;p17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title"/>
          </p:nvPr>
        </p:nvSpPr>
        <p:spPr>
          <a:xfrm>
            <a:off x="1792291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8"/>
          <p:cNvSpPr>
            <a:spLocks noGrp="1"/>
          </p:cNvSpPr>
          <p:nvPr>
            <p:ph type="pic" idx="2"/>
          </p:nvPr>
        </p:nvSpPr>
        <p:spPr>
          <a:xfrm>
            <a:off x="1792291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8"/>
          <p:cNvSpPr txBox="1">
            <a:spLocks noGrp="1"/>
          </p:cNvSpPr>
          <p:nvPr>
            <p:ph type="body" idx="1"/>
          </p:nvPr>
        </p:nvSpPr>
        <p:spPr>
          <a:xfrm>
            <a:off x="1792291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18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" name="Google Shape;54;p18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>
            <a:spLocks noGrp="1"/>
          </p:cNvSpPr>
          <p:nvPr>
            <p:ph type="title"/>
          </p:nvPr>
        </p:nvSpPr>
        <p:spPr>
          <a:xfrm>
            <a:off x="456913" y="206168"/>
            <a:ext cx="82302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1"/>
          </p:nvPr>
        </p:nvSpPr>
        <p:spPr>
          <a:xfrm rot="5400000">
            <a:off x="2874903" y="-1217646"/>
            <a:ext cx="3394200" cy="82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 rot="5400000">
            <a:off x="2912203" y="2892619"/>
            <a:ext cx="6842400" cy="17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 rot="5400000">
            <a:off x="-566866" y="1266169"/>
            <a:ext cx="68424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dt" idx="10"/>
          </p:nvPr>
        </p:nvSpPr>
        <p:spPr>
          <a:xfrm>
            <a:off x="456913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" name="Google Shape;65;p20"/>
          <p:cNvSpPr txBox="1">
            <a:spLocks noGrp="1"/>
          </p:cNvSpPr>
          <p:nvPr>
            <p:ph type="ftr" idx="11"/>
          </p:nvPr>
        </p:nvSpPr>
        <p:spPr>
          <a:xfrm>
            <a:off x="3123518" y="4767053"/>
            <a:ext cx="289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" name="Google Shape;66;p20"/>
          <p:cNvSpPr txBox="1">
            <a:spLocks noGrp="1"/>
          </p:cNvSpPr>
          <p:nvPr>
            <p:ph type="sldNum" idx="12"/>
          </p:nvPr>
        </p:nvSpPr>
        <p:spPr>
          <a:xfrm>
            <a:off x="6552284" y="4767053"/>
            <a:ext cx="21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43E1AC-8275-47DE-9305-80915831935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900C75-8AE1-4CFC-B401-0B0CDC6280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8D908-3143-4498-9DB5-4C1DCD13A2D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AAB855-2767-4FA9-A77F-F972E8A6C759}" type="datetime1">
              <a:rPr lang="fr-FR"/>
              <a:pPr lvl="0"/>
              <a:t>22/11/2023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93A547-7EA4-4E9A-9323-52B32BB158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133F73-D9A4-40BA-9FB8-1766BF0CB1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D66916-05AE-4B3C-8ECB-5B000252B0A7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951891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-531655" y="1924579"/>
            <a:ext cx="8960700" cy="24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 dirty="0">
              <a:solidFill>
                <a:srgbClr val="51007E"/>
              </a:solidFill>
              <a:latin typeface="Great Vibes"/>
              <a:ea typeface="Great Vibes"/>
              <a:cs typeface="Great Vibes"/>
              <a:sym typeface="Great Vibe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Formatrice, Enseignante, Auteure</a:t>
            </a:r>
            <a:b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fr" sz="1800" dirty="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Coach en développement personnel et professionnel</a:t>
            </a:r>
            <a:endParaRPr sz="1800" dirty="0">
              <a:solidFill>
                <a:srgbClr val="BFBF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dirty="0"/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3">
            <a:alphaModFix/>
          </a:blip>
          <a:srcRect l="1999"/>
          <a:stretch/>
        </p:blipFill>
        <p:spPr>
          <a:xfrm>
            <a:off x="672408" y="372300"/>
            <a:ext cx="6552574" cy="19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7239" y="753438"/>
            <a:ext cx="1702225" cy="411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475DC1-1323-AAE9-E85E-B08002A74005}"/>
              </a:ext>
            </a:extLst>
          </p:cNvPr>
          <p:cNvSpPr txBox="1"/>
          <p:nvPr/>
        </p:nvSpPr>
        <p:spPr>
          <a:xfrm>
            <a:off x="4625426" y="727985"/>
            <a:ext cx="4406147" cy="2882750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Coach professionnelle diplômée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Spécialisation en Accompagnement Scolaire et professionnel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Formatrice pour l’Académie de Versailles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Enseignante dans le Supérieur</a:t>
            </a: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Auteure aux Editions HATIER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fr-FR" sz="600" b="1" dirty="0">
              <a:solidFill>
                <a:srgbClr val="660066"/>
              </a:solidFill>
              <a:latin typeface="Gabriola" panose="04040605051002020D02" pitchFamily="82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fr-FR" sz="2400" b="1" dirty="0">
                <a:solidFill>
                  <a:srgbClr val="660066"/>
                </a:solidFill>
                <a:latin typeface="Gabriola" panose="04040605051002020D02" pitchFamily="82" charset="0"/>
              </a:rPr>
              <a:t>Médiatrice certifiée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A93F28-F4F1-2522-6BBA-451E340A6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7991"/>
          <a:stretch/>
        </p:blipFill>
        <p:spPr>
          <a:xfrm>
            <a:off x="344278" y="189187"/>
            <a:ext cx="3959709" cy="4554188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Google Shape;135;p5">
            <a:extLst>
              <a:ext uri="{FF2B5EF4-FFF2-40B4-BE49-F238E27FC236}">
                <a16:creationId xmlns:a16="http://schemas.microsoft.com/office/drawing/2014/main" id="{1CB5FF46-30DA-48BF-2068-5CBE97B1BDBB}"/>
              </a:ext>
            </a:extLst>
          </p:cNvPr>
          <p:cNvSpPr txBox="1"/>
          <p:nvPr/>
        </p:nvSpPr>
        <p:spPr>
          <a:xfrm>
            <a:off x="7776875" y="134475"/>
            <a:ext cx="1512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 suis-je ? 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3EE2431-B8D7-C0D1-36B9-4119D1E23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165" y="3239747"/>
            <a:ext cx="1247775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FF254EB3-02F7-CED5-C194-C8D29F48D8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66821" y="2367639"/>
            <a:ext cx="13620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492372-E4FA-98A4-02B9-D90F013AD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0319" y="3229131"/>
            <a:ext cx="1273681" cy="19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1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1;p4">
            <a:extLst>
              <a:ext uri="{FF2B5EF4-FFF2-40B4-BE49-F238E27FC236}">
                <a16:creationId xmlns:a16="http://schemas.microsoft.com/office/drawing/2014/main" id="{3AD68C9A-7916-6D75-26FA-E656B43D5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2;p4">
            <a:extLst>
              <a:ext uri="{FF2B5EF4-FFF2-40B4-BE49-F238E27FC236}">
                <a16:creationId xmlns:a16="http://schemas.microsoft.com/office/drawing/2014/main" id="{FC3FF6C4-9C83-C15F-0784-69747C64A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22" b="3738"/>
          <a:stretch/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6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7712068" y="105283"/>
            <a:ext cx="15129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700"/>
            </a:pPr>
            <a:r>
              <a:rPr lang="fr" sz="1700" b="1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PUBLIC</a:t>
            </a:r>
            <a:endParaRPr sz="1700" b="1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05F9CE0-174C-2197-297F-D77DD4313E9F}"/>
              </a:ext>
            </a:extLst>
          </p:cNvPr>
          <p:cNvSpPr/>
          <p:nvPr/>
        </p:nvSpPr>
        <p:spPr>
          <a:xfrm>
            <a:off x="3528738" y="105283"/>
            <a:ext cx="2113500" cy="1381856"/>
          </a:xfrm>
          <a:prstGeom prst="ellipse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Gabriola" panose="04040605051002020D02" pitchFamily="82" charset="0"/>
              </a:rPr>
              <a:t>PARENTS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D1C54F9-420A-125C-CD20-6428E1FF68C7}"/>
              </a:ext>
            </a:extLst>
          </p:cNvPr>
          <p:cNvSpPr/>
          <p:nvPr/>
        </p:nvSpPr>
        <p:spPr>
          <a:xfrm>
            <a:off x="1305715" y="1814668"/>
            <a:ext cx="2113500" cy="1381856"/>
          </a:xfrm>
          <a:prstGeom prst="ellipse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latin typeface="Gabriola" panose="04040605051002020D02" pitchFamily="82" charset="0"/>
              </a:rPr>
              <a:t>ENSEIGNANTS / CPE / DIRECTION et autres membres de la communauté éducative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1779ED1-AF0B-5036-F604-E5A107FB1EAB}"/>
              </a:ext>
            </a:extLst>
          </p:cNvPr>
          <p:cNvSpPr/>
          <p:nvPr/>
        </p:nvSpPr>
        <p:spPr>
          <a:xfrm>
            <a:off x="5637265" y="1814668"/>
            <a:ext cx="2113500" cy="1381856"/>
          </a:xfrm>
          <a:prstGeom prst="ellipse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Gabriola" panose="04040605051002020D02" pitchFamily="82" charset="0"/>
              </a:rPr>
              <a:t>JEUNES</a:t>
            </a:r>
          </a:p>
        </p:txBody>
      </p:sp>
      <p:sp>
        <p:nvSpPr>
          <p:cNvPr id="12" name="Flèche : quatre pointes 11">
            <a:extLst>
              <a:ext uri="{FF2B5EF4-FFF2-40B4-BE49-F238E27FC236}">
                <a16:creationId xmlns:a16="http://schemas.microsoft.com/office/drawing/2014/main" id="{58F21CDC-0FEE-D417-A3A9-348E983172A4}"/>
              </a:ext>
            </a:extLst>
          </p:cNvPr>
          <p:cNvSpPr/>
          <p:nvPr/>
        </p:nvSpPr>
        <p:spPr>
          <a:xfrm>
            <a:off x="3747663" y="1652430"/>
            <a:ext cx="1628908" cy="1873201"/>
          </a:xfrm>
          <a:prstGeom prst="quad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D9061CD-3301-19E3-4649-76659459A582}"/>
              </a:ext>
            </a:extLst>
          </p:cNvPr>
          <p:cNvSpPr/>
          <p:nvPr/>
        </p:nvSpPr>
        <p:spPr>
          <a:xfrm>
            <a:off x="3528738" y="3690924"/>
            <a:ext cx="2113500" cy="1381856"/>
          </a:xfrm>
          <a:prstGeom prst="ellipse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Gabriola" panose="04040605051002020D02" pitchFamily="82" charset="0"/>
              </a:rPr>
              <a:t>ENTREPRISES / ASSOCIATIONS</a:t>
            </a:r>
          </a:p>
        </p:txBody>
      </p:sp>
    </p:spTree>
    <p:extLst>
      <p:ext uri="{BB962C8B-B14F-4D97-AF65-F5344CB8AC3E}">
        <p14:creationId xmlns:p14="http://schemas.microsoft.com/office/powerpoint/2010/main" val="144733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2827"/>
          <a:stretch/>
        </p:blipFill>
        <p:spPr>
          <a:xfrm>
            <a:off x="0" y="0"/>
            <a:ext cx="4572000" cy="499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288424" y="1055000"/>
            <a:ext cx="4695055" cy="392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78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Projet professionnel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motivation, orientation, transition, re-positionnement, recherche de stage et d’emploi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Connaissance de soi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(préférences cérébrales, profils de personnalité, stratégies d’apprentissage et de mémorisation…)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 du stress et des émotions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(examens, entretiens, conflits, moments importants)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Confiance en soi &amp; estime de soi 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 du temps, organisation 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Communication efficace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(écrite &amp; orale) et relations interpersonnelles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Dynamiques, cohésion de groupe, et travail en équipe 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 de projet,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entrepreunariat </a:t>
            </a:r>
            <a:endParaRPr sz="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Développement et fonctionnement en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réseau 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Animation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réunion, formations, ateliers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Accompagner les jeunes dans leur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développement personnel, scolaire et professionnel 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Prévention et traitement des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risques psycho-sociaux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pour les enseignants </a:t>
            </a:r>
            <a:r>
              <a:rPr lang="fr" sz="1100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5203825" y="1182350"/>
            <a:ext cx="3609900" cy="409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d’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enfants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mieux se connaître (émotions, relaxation, rêves et projections) </a:t>
            </a: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d’élèves de 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SEGPA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sur la 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revalorisation et l’estime de soi</a:t>
            </a: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de jeunes en filière professionnelle (BEP) en 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décrochage scolaire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d’élèves de 3</a:t>
            </a:r>
            <a:r>
              <a:rPr lang="fr-FR" sz="1100" b="0" i="0" u="none" strike="noStrike" cap="none" baseline="30000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ème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 zone sensible à la 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recherche de stage</a:t>
            </a: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de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jeunes terminales admissibles à l’oral de Sciences Po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de BTS dans la définition de leur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projet professionnel et la préparation aux examens</a:t>
            </a:r>
            <a:endParaRPr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Enseignement de 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techniques d’organisation et méthodes d’apprentissage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 classe préparatoires ingénieurs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Accompagnement de 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jeunes adultes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 parcours d’</a:t>
            </a: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insertion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à l’entretien d’embauche</a:t>
            </a:r>
            <a:r>
              <a:rPr lang="fr" sz="110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" sz="1100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</a:t>
            </a:r>
            <a:endParaRPr sz="1100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369903" y="505349"/>
            <a:ext cx="6739990" cy="61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5216072" y="505361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655500" y="696475"/>
            <a:ext cx="2908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Thématiques d’accompagnement</a:t>
            </a:r>
            <a:endParaRPr sz="13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5492200" y="697588"/>
            <a:ext cx="2908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Exemples de missions orientées Jeunes </a:t>
            </a:r>
            <a:endParaRPr sz="13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6" name="Picture 2" descr="✅">
            <a:extLst>
              <a:ext uri="{FF2B5EF4-FFF2-40B4-BE49-F238E27FC236}">
                <a16:creationId xmlns:a16="http://schemas.microsoft.com/office/drawing/2014/main" id="{AF5C44CF-72A7-5BB0-A28A-DCA59A750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83" y="178262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✅">
            <a:extLst>
              <a:ext uri="{FF2B5EF4-FFF2-40B4-BE49-F238E27FC236}">
                <a16:creationId xmlns:a16="http://schemas.microsoft.com/office/drawing/2014/main" id="{C7847364-E924-B74F-498C-A04D49DD8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5" y="2101121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✅">
            <a:extLst>
              <a:ext uri="{FF2B5EF4-FFF2-40B4-BE49-F238E27FC236}">
                <a16:creationId xmlns:a16="http://schemas.microsoft.com/office/drawing/2014/main" id="{3C896D81-C739-CB86-CEEA-9F7468099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5" y="251913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2827"/>
          <a:stretch/>
        </p:blipFill>
        <p:spPr>
          <a:xfrm>
            <a:off x="0" y="0"/>
            <a:ext cx="4572000" cy="499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-7620" y="1055000"/>
            <a:ext cx="5928360" cy="431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78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Mieux se connaître, interagir avec les autres, et travailler ensemble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Améliorer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la cohésion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au sein des équipes ou des classes, séances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de Team Building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Développer ses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compétences psycho-sociales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(empathie, fonctionnement en équipe et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coopération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communication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compétences relationnelles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gestion des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émotions et du stress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…)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Prévenir et traiter les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risques psycho-sociaux 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Accompagnement au changement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Accompagnement de l’élève décrocheur et développement de la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posture de Tuteur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(9 j)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Favoriser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l’autonomie des élèves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en développant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la posture d’accompagnant-tuteur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(posture / rôles / questions / phases de l’entretien)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Mettre en place un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dispositif de Tutorat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au sein d’un établissement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Construire un atelier sur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l’Estime de soi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Améliorer l’estime de soi grâce à l’arbre de vie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motivation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et ses leviers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Les émotions et le corps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deux composantes essentielles de l’apprentissage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Accompagnement à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l’orientation scolaire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et au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projet professionnel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Prévenir et traiter les conflits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au sein des équipes ou au niveau des élèves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Communiquer efficacement avec les familles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(mais aussi collègues, équipes, hiérarchie…)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90570" y="497728"/>
            <a:ext cx="7088463" cy="6996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-1" y="620275"/>
            <a:ext cx="6144461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Exemples d’accompagnement et de modules de formation à destination des équipes pédagogiques et autres membres de la communauté éducative</a:t>
            </a:r>
            <a:endParaRPr sz="13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E1BD62-8CDA-A96A-5C67-2606A4719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460" y="1714500"/>
            <a:ext cx="2634768" cy="2392680"/>
          </a:xfrm>
          <a:prstGeom prst="rect">
            <a:avLst/>
          </a:prstGeom>
        </p:spPr>
      </p:pic>
      <p:pic>
        <p:nvPicPr>
          <p:cNvPr id="2" name="Picture 2" descr="✅">
            <a:extLst>
              <a:ext uri="{FF2B5EF4-FFF2-40B4-BE49-F238E27FC236}">
                <a16:creationId xmlns:a16="http://schemas.microsoft.com/office/drawing/2014/main" id="{80E97AA8-E813-303A-9C93-B3FA2C80E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0" y="1774971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✅">
            <a:extLst>
              <a:ext uri="{FF2B5EF4-FFF2-40B4-BE49-F238E27FC236}">
                <a16:creationId xmlns:a16="http://schemas.microsoft.com/office/drawing/2014/main" id="{04E7BFE0-2E4A-4058-F9EE-9B0815D00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8" y="3506497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✅">
            <a:extLst>
              <a:ext uri="{FF2B5EF4-FFF2-40B4-BE49-F238E27FC236}">
                <a16:creationId xmlns:a16="http://schemas.microsoft.com/office/drawing/2014/main" id="{BBFCF6E6-A0DE-034C-0729-42C55BBFC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" y="4493372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✅">
            <a:extLst>
              <a:ext uri="{FF2B5EF4-FFF2-40B4-BE49-F238E27FC236}">
                <a16:creationId xmlns:a16="http://schemas.microsoft.com/office/drawing/2014/main" id="{D13A51B4-121A-02C0-15DC-B2A1B3D67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" y="235867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✅">
            <a:extLst>
              <a:ext uri="{FF2B5EF4-FFF2-40B4-BE49-F238E27FC236}">
                <a16:creationId xmlns:a16="http://schemas.microsoft.com/office/drawing/2014/main" id="{6EDED146-3E0F-638E-7A6B-D8356B125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0" y="40885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0B44A99-4C29-C9A2-16D4-4A04AF27088D}"/>
              </a:ext>
            </a:extLst>
          </p:cNvPr>
          <p:cNvSpPr txBox="1"/>
          <p:nvPr/>
        </p:nvSpPr>
        <p:spPr>
          <a:xfrm rot="650238">
            <a:off x="6898330" y="347297"/>
            <a:ext cx="1206368" cy="400110"/>
          </a:xfrm>
          <a:prstGeom prst="rect">
            <a:avLst/>
          </a:prstGeom>
          <a:noFill/>
          <a:ln w="127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660066"/>
                </a:solidFill>
              </a:rPr>
              <a:t>Adultes</a:t>
            </a:r>
          </a:p>
        </p:txBody>
      </p:sp>
      <p:pic>
        <p:nvPicPr>
          <p:cNvPr id="10" name="Picture 2" descr="✅">
            <a:extLst>
              <a:ext uri="{FF2B5EF4-FFF2-40B4-BE49-F238E27FC236}">
                <a16:creationId xmlns:a16="http://schemas.microsoft.com/office/drawing/2014/main" id="{001D111B-81C6-3F41-69C6-5FA382BC1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6" y="469037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54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1;p4">
            <a:extLst>
              <a:ext uri="{FF2B5EF4-FFF2-40B4-BE49-F238E27FC236}">
                <a16:creationId xmlns:a16="http://schemas.microsoft.com/office/drawing/2014/main" id="{3AD68C9A-7916-6D75-26FA-E656B43D5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2;p4">
            <a:extLst>
              <a:ext uri="{FF2B5EF4-FFF2-40B4-BE49-F238E27FC236}">
                <a16:creationId xmlns:a16="http://schemas.microsoft.com/office/drawing/2014/main" id="{FC3FF6C4-9C83-C15F-0784-69747C64A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22" b="3738"/>
          <a:stretch/>
        </p:blipFill>
        <p:spPr>
          <a:xfrm>
            <a:off x="0" y="0"/>
            <a:ext cx="4572000" cy="485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5188349" y="1861714"/>
            <a:ext cx="349485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sur 2 ou 3 journées,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fonction des thèmes retenus.</a:t>
            </a:r>
          </a:p>
          <a:p>
            <a:pPr algn="just" eaLnBrk="1" hangingPunct="1"/>
            <a:endParaRPr lang="fr-FR" sz="1200" i="0" u="none" strike="noStrike" cap="none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 eaLnBrk="1" hangingPunct="1"/>
            <a:r>
              <a:rPr lang="fr-FR" sz="1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Modalités pédagogiques :</a:t>
            </a: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Alternance d’apports théoriques et d’exercices  pratiques afin d’intégrer au mieux les apprentissages, modéliser, se projeter et réinvestir les outils proposés.</a:t>
            </a: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Alternance de temps de réflexion et participation individuelle, échanges/réflexion en petits groupes, partages en plénière</a:t>
            </a:r>
          </a:p>
          <a:p>
            <a:pPr algn="just">
              <a:defRPr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Apports pratiques et concrets de pistes de solution/expérimentation, basée sur l’intelligence collective</a:t>
            </a:r>
          </a:p>
          <a:p>
            <a:pPr algn="just" eaLnBrk="1" hangingPunct="1"/>
            <a:endParaRPr sz="12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297417" y="1363701"/>
            <a:ext cx="4593515" cy="3908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Objectifs :</a:t>
            </a: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eaLnBrk="1" hangingPunct="1">
              <a:buFont typeface="+mj-lt"/>
              <a:buAutoNum type="arabicPeriod"/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Globalement :</a:t>
            </a:r>
          </a:p>
          <a:p>
            <a:pPr algn="just" eaLnBrk="1" hangingPunct="1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Permettre aux équipes pédagogiques de développer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leur connaissance d’eux-mêmes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leurs compétences psychosociales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(cf. définition), tant au niveau de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POSTURE professionnelle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 des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techniques et outils associés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afin de  mieux accompagner les élèves dans leurs apprentissages et projets de vie, le tout dans un espace bienveillant et interactif. </a:t>
            </a:r>
          </a:p>
          <a:p>
            <a:pPr algn="just" eaLnBrk="1" hangingPunct="1">
              <a:defRPr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eaLnBrk="1" hangingPunct="1">
              <a:buFont typeface="+mj-lt"/>
              <a:buAutoNum type="arabicPeriod" startAt="2"/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 spécifiquement :</a:t>
            </a:r>
          </a:p>
          <a:p>
            <a:pPr algn="just" eaLnBrk="1" hangingPunct="1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Approfondir la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connaissance de soi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(moteurs, fonctionnement) et des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fondamentaux des mécanismes relationnels, émotionnels et de la communication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afin de mieux interagir entre pairs, avec les élèves, les parents, la hiérarchie, et prévenir / mieux vivre les situations potentiellement conflictuelles.</a:t>
            </a:r>
          </a:p>
          <a:p>
            <a:pPr algn="just" eaLnBrk="1" hangingPunct="1">
              <a:defRPr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 focus peut être fait sur l’estime de soi, la gestion du</a:t>
            </a:r>
          </a:p>
          <a:p>
            <a:pPr algn="just" eaLnBrk="1" hangingPunct="1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stress et des émotions, le travail en équipe).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5188349" y="484611"/>
            <a:ext cx="3658234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Formation des Personnels Educatifs et autre professionnels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369995" y="542501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409275" y="775261"/>
            <a:ext cx="307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fr-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mpétences psycho-sociales</a:t>
            </a:r>
            <a:endParaRPr sz="1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5;p5">
            <a:extLst>
              <a:ext uri="{FF2B5EF4-FFF2-40B4-BE49-F238E27FC236}">
                <a16:creationId xmlns:a16="http://schemas.microsoft.com/office/drawing/2014/main" id="{6C6EFAF0-643F-3800-F472-04BD889AB43A}"/>
              </a:ext>
            </a:extLst>
          </p:cNvPr>
          <p:cNvSpPr txBox="1"/>
          <p:nvPr/>
        </p:nvSpPr>
        <p:spPr>
          <a:xfrm rot="21007698">
            <a:off x="309615" y="164506"/>
            <a:ext cx="1234312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ZOOM</a:t>
            </a:r>
            <a:endParaRPr sz="1700" b="1" i="0" u="none" strike="noStrike" cap="none" dirty="0">
              <a:solidFill>
                <a:srgbClr val="7030A0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340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2827"/>
          <a:stretch/>
        </p:blipFill>
        <p:spPr>
          <a:xfrm>
            <a:off x="0" y="0"/>
            <a:ext cx="4572000" cy="499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5203825" y="1403330"/>
            <a:ext cx="3609900" cy="3709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Améliorer sa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confiance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et son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estime de soi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Améliorer l’estime de soi grâce à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l’arbre de vie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Mieux se connaître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(grâce à la PNL, la gestion mentale, et les intelligences multiples)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Mieux se connaître à travers le jeu des cubes /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Apprentissage et objectifs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Ecole, sens et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motivation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/ trouver sa voie grâce à la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« Boussole de vie » et les profils de personnalité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Améliorer sa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mémorisation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et sa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concentration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Méthodologie d’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organisation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et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gestion du temps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Mieux gérer son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stress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et ses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émotions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avant un examen/oral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Se préparer efficacement à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l’entretien professionnel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Vaincre la peur de l’échec, et s’inscrire dans une dynamique de réussite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Reconsidérer son rapport à l’Echec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- Conférence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…</a:t>
            </a:r>
            <a:endParaRPr lang="fr-FR" altLang="fr-FR" sz="1100" dirty="0">
              <a:solidFill>
                <a:srgbClr val="520295"/>
              </a:solidFill>
              <a:latin typeface="Times New Roman"/>
              <a:cs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5081564" y="528221"/>
            <a:ext cx="6874497" cy="692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5276752" y="697588"/>
            <a:ext cx="4046537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Exemples d’ateliers (et conférences) à destination des élèves/étudiants</a:t>
            </a:r>
            <a:endParaRPr sz="13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F6B4BB-EE55-1E05-9CAA-6A1730328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39" y="1220259"/>
            <a:ext cx="3228397" cy="33147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18BC62-E32F-3FB4-F925-13D573064CF3}"/>
              </a:ext>
            </a:extLst>
          </p:cNvPr>
          <p:cNvSpPr txBox="1"/>
          <p:nvPr/>
        </p:nvSpPr>
        <p:spPr>
          <a:xfrm rot="20461905">
            <a:off x="706004" y="403114"/>
            <a:ext cx="1206368" cy="400110"/>
          </a:xfrm>
          <a:prstGeom prst="rect">
            <a:avLst/>
          </a:prstGeom>
          <a:noFill/>
          <a:ln w="127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660066"/>
                </a:solidFill>
              </a:rPr>
              <a:t>Jeunes</a:t>
            </a:r>
          </a:p>
        </p:txBody>
      </p:sp>
      <p:pic>
        <p:nvPicPr>
          <p:cNvPr id="4" name="Picture 2" descr="✅">
            <a:extLst>
              <a:ext uri="{FF2B5EF4-FFF2-40B4-BE49-F238E27FC236}">
                <a16:creationId xmlns:a16="http://schemas.microsoft.com/office/drawing/2014/main" id="{01BA9965-7E8A-BC15-A104-3B9B7057C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52" y="153606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✅">
            <a:extLst>
              <a:ext uri="{FF2B5EF4-FFF2-40B4-BE49-F238E27FC236}">
                <a16:creationId xmlns:a16="http://schemas.microsoft.com/office/drawing/2014/main" id="{B7601DE6-88B1-DB90-030D-0F1CA884E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52" y="3455041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✅">
            <a:extLst>
              <a:ext uri="{FF2B5EF4-FFF2-40B4-BE49-F238E27FC236}">
                <a16:creationId xmlns:a16="http://schemas.microsoft.com/office/drawing/2014/main" id="{E8787CBA-1F1B-7B96-F7A2-1983FE420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52" y="3994471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✅">
            <a:extLst>
              <a:ext uri="{FF2B5EF4-FFF2-40B4-BE49-F238E27FC236}">
                <a16:creationId xmlns:a16="http://schemas.microsoft.com/office/drawing/2014/main" id="{CE37E110-8DA0-A0FF-17A0-8A252B1B5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470" y="437934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✅">
            <a:extLst>
              <a:ext uri="{FF2B5EF4-FFF2-40B4-BE49-F238E27FC236}">
                <a16:creationId xmlns:a16="http://schemas.microsoft.com/office/drawing/2014/main" id="{876F0D7D-C5E5-9D19-E52D-9E0DE9F55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470" y="190183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49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1;p4">
            <a:extLst>
              <a:ext uri="{FF2B5EF4-FFF2-40B4-BE49-F238E27FC236}">
                <a16:creationId xmlns:a16="http://schemas.microsoft.com/office/drawing/2014/main" id="{3AD68C9A-7916-6D75-26FA-E656B43D5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2;p4">
            <a:extLst>
              <a:ext uri="{FF2B5EF4-FFF2-40B4-BE49-F238E27FC236}">
                <a16:creationId xmlns:a16="http://schemas.microsoft.com/office/drawing/2014/main" id="{FC3FF6C4-9C83-C15F-0784-69747C64A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22" b="3738"/>
          <a:stretch/>
        </p:blipFill>
        <p:spPr>
          <a:xfrm>
            <a:off x="0" y="0"/>
            <a:ext cx="4572000" cy="485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571501" y="1610254"/>
            <a:ext cx="4853939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Conférences-Ateliers de 1h15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développer la confiance et l’estime de soi, s’écouter, développer la conscience de soi et des autres, apprendre à communiquer de manière non violente, développer un état d’esprit positif et constructif, reconsidérer son rapport à l’échec et s’inscrire dans une dynamique de positive et de réussite, mieux gérer son stress et ses émotions.</a:t>
            </a:r>
          </a:p>
          <a:p>
            <a:pPr algn="just" eaLnBrk="1" hangingPunct="1"/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sz="1200" i="0" u="none" strike="noStrike" cap="none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 eaLnBrk="1" hangingPunct="1"/>
            <a:r>
              <a:rPr lang="fr-FR" sz="1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Modalités pédagogiques :</a:t>
            </a: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Alternance d’apports théoriques et d’exercices  pratiques et ludiques. Supports variés (images, figurines, post it, jeux des cubes, galets, jeux corporels, carnet de réussites, visualisations, improvisations, humour … )</a:t>
            </a:r>
          </a:p>
          <a:p>
            <a:pPr algn="just">
              <a:defRPr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Alternance de temps de réflexion et participation individuelle,</a:t>
            </a:r>
          </a:p>
          <a:p>
            <a:pPr algn="just">
              <a:defRPr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échanges/réflexion en petits groupes, partages en plénière.</a:t>
            </a:r>
            <a:endParaRPr sz="12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5081669" y="484611"/>
            <a:ext cx="2382608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Ateliers pour les jeunes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369995" y="542501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409275" y="775261"/>
            <a:ext cx="307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fr-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mpétences psycho-sociales</a:t>
            </a:r>
            <a:endParaRPr sz="1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5;p5">
            <a:extLst>
              <a:ext uri="{FF2B5EF4-FFF2-40B4-BE49-F238E27FC236}">
                <a16:creationId xmlns:a16="http://schemas.microsoft.com/office/drawing/2014/main" id="{6C6EFAF0-643F-3800-F472-04BD889AB43A}"/>
              </a:ext>
            </a:extLst>
          </p:cNvPr>
          <p:cNvSpPr txBox="1"/>
          <p:nvPr/>
        </p:nvSpPr>
        <p:spPr>
          <a:xfrm rot="21007698">
            <a:off x="309615" y="164506"/>
            <a:ext cx="1234312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ZOOM</a:t>
            </a:r>
            <a:endParaRPr sz="1700" b="1" i="0" u="none" strike="noStrike" cap="none" dirty="0">
              <a:solidFill>
                <a:srgbClr val="7030A0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Google Shape;132;p5">
            <a:extLst>
              <a:ext uri="{FF2B5EF4-FFF2-40B4-BE49-F238E27FC236}">
                <a16:creationId xmlns:a16="http://schemas.microsoft.com/office/drawing/2014/main" id="{7EC97812-7FE2-20F1-C3AD-10E28FD66B37}"/>
              </a:ext>
            </a:extLst>
          </p:cNvPr>
          <p:cNvSpPr txBox="1"/>
          <p:nvPr/>
        </p:nvSpPr>
        <p:spPr>
          <a:xfrm>
            <a:off x="5882640" y="2040642"/>
            <a:ext cx="2987040" cy="2985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sz="1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Format à adapter en fonction du nombre de jeunes (10 à 100 élèves)</a:t>
            </a:r>
          </a:p>
          <a:p>
            <a:pPr algn="just" eaLnBrk="1" hangingPunct="1"/>
            <a:endParaRPr lang="fr-FR" sz="1200" b="1" i="0" u="none" strike="noStrike" cap="none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/>
            <a:r>
              <a:rPr lang="fr-FR" sz="1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Conférence unique possible </a:t>
            </a:r>
            <a:r>
              <a:rPr lang="fr-FR" sz="12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sur l’Echec § Réussite</a:t>
            </a:r>
            <a:endParaRPr lang="fr-FR" sz="1200" b="1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/>
            <a:endParaRPr lang="fr-FR" altLang="fr-FR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algn="just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de 6-8 séances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aborder tous les aspects et ancrer les apprentissages et prises de conscience</a:t>
            </a:r>
          </a:p>
          <a:p>
            <a:pPr algn="just"/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Séances de coaching individuel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45’ à 1h15 sur ces thématiques (jeunes et adultes également)</a:t>
            </a:r>
          </a:p>
          <a:p>
            <a:pPr algn="just" eaLnBrk="1" hangingPunct="1"/>
            <a:endParaRPr sz="12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2004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4">
            <a:alphaModFix/>
          </a:blip>
          <a:srcRect t="2713" b="377"/>
          <a:stretch/>
        </p:blipFill>
        <p:spPr>
          <a:xfrm>
            <a:off x="0" y="0"/>
            <a:ext cx="4572000" cy="498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6235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/>
          <p:nvPr/>
        </p:nvSpPr>
        <p:spPr>
          <a:xfrm>
            <a:off x="6100000" y="472900"/>
            <a:ext cx="1302000" cy="591000"/>
          </a:xfrm>
          <a:prstGeom prst="cloudCallout">
            <a:avLst>
              <a:gd name="adj1" fmla="val -90267"/>
              <a:gd name="adj2" fmla="val 188849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6159063" y="552850"/>
            <a:ext cx="1167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modules adaptés à la demande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7372300" y="772775"/>
            <a:ext cx="1531800" cy="874200"/>
          </a:xfrm>
          <a:prstGeom prst="cloudCallout">
            <a:avLst>
              <a:gd name="adj1" fmla="val -152613"/>
              <a:gd name="adj2" fmla="val 115737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7714300" y="1852575"/>
            <a:ext cx="1302000" cy="655500"/>
          </a:xfrm>
          <a:prstGeom prst="cloudCallout">
            <a:avLst>
              <a:gd name="adj1" fmla="val -191678"/>
              <a:gd name="adj2" fmla="val 47185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305175" y="1917125"/>
            <a:ext cx="1443300" cy="591000"/>
          </a:xfrm>
          <a:prstGeom prst="cloudCallout">
            <a:avLst>
              <a:gd name="adj1" fmla="val 150464"/>
              <a:gd name="adj2" fmla="val 29319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232350" y="783100"/>
            <a:ext cx="1954200" cy="801300"/>
          </a:xfrm>
          <a:prstGeom prst="cloudCallout">
            <a:avLst>
              <a:gd name="adj1" fmla="val 107975"/>
              <a:gd name="adj2" fmla="val 104714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 dirty="0">
              <a:solidFill>
                <a:srgbClr val="5202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326275" y="851700"/>
            <a:ext cx="16458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séances de jeux collectifs (Horaklès, jeu des cubes, jeux de coopération…) et mises en situation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7437100" y="890975"/>
            <a:ext cx="14022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Une durée variable selon les thématiques (modules de 1h30 minimum)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7744150" y="1939725"/>
            <a:ext cx="1222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Une approche ludique privilégiée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346275" y="1952225"/>
            <a:ext cx="13380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co-développement et du Team Building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7114000" y="3520875"/>
            <a:ext cx="1725300" cy="782400"/>
          </a:xfrm>
          <a:prstGeom prst="cloudCallout">
            <a:avLst>
              <a:gd name="adj1" fmla="val -128137"/>
              <a:gd name="adj2" fmla="val -108883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316475" y="2762200"/>
            <a:ext cx="1531800" cy="525900"/>
          </a:xfrm>
          <a:prstGeom prst="cloudCallout">
            <a:avLst>
              <a:gd name="adj1" fmla="val 137017"/>
              <a:gd name="adj2" fmla="val -54160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7581100" y="2697200"/>
            <a:ext cx="1475400" cy="591000"/>
          </a:xfrm>
          <a:prstGeom prst="cloudCallout">
            <a:avLst>
              <a:gd name="adj1" fmla="val -168342"/>
              <a:gd name="adj2" fmla="val -32466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7654300" y="2749538"/>
            <a:ext cx="14022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entretiens individuels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cas échéant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93075" y="2833000"/>
            <a:ext cx="184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exercices corporels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7193100" y="3572175"/>
            <a:ext cx="1531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Ateliers en classe entière, en demi-classe ou en petits groupes selon les besoins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124050" y="3509600"/>
            <a:ext cx="1725300" cy="874200"/>
          </a:xfrm>
          <a:prstGeom prst="cloudCallout">
            <a:avLst>
              <a:gd name="adj1" fmla="val 132706"/>
              <a:gd name="adj2" fmla="val -102399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97225" y="3616563"/>
            <a:ext cx="1681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échanges en plénière, apports théoriques et pratiques, retours d’expérience </a:t>
            </a:r>
            <a:endParaRPr sz="5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1748475" y="4291800"/>
            <a:ext cx="1650825" cy="735775"/>
          </a:xfrm>
          <a:prstGeom prst="cloudCallout">
            <a:avLst>
              <a:gd name="adj1" fmla="val 73300"/>
              <a:gd name="adj2" fmla="val -168861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1879025" y="4263100"/>
            <a:ext cx="1459525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mixte pertinent et original de formation, de coaching et de médiation si nécessaire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3794413" y="263350"/>
            <a:ext cx="2166000" cy="782400"/>
          </a:xfrm>
          <a:prstGeom prst="cloudCallout">
            <a:avLst>
              <a:gd name="adj1" fmla="val -1285"/>
              <a:gd name="adj2" fmla="val 147258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3947925" y="339550"/>
            <a:ext cx="18966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Possibilité d’un suivi personnalisé, et sur plusieurs mois : mail, téléphone, zoom, session de rappel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3507900" y="4110375"/>
            <a:ext cx="2166000" cy="874200"/>
          </a:xfrm>
          <a:prstGeom prst="cloudCallout">
            <a:avLst>
              <a:gd name="adj1" fmla="val -429"/>
              <a:gd name="adj2" fmla="val -128603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3642025" y="4222575"/>
            <a:ext cx="1954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techniques variées : photo-langage, figurines, constellations, arbre de vie, cubes, projections, visualisations, ancrages…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5899700" y="4182675"/>
            <a:ext cx="1402200" cy="719100"/>
          </a:xfrm>
          <a:prstGeom prst="cloudCallout">
            <a:avLst>
              <a:gd name="adj1" fmla="val -89133"/>
              <a:gd name="adj2" fmla="val -170035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5983050" y="4186900"/>
            <a:ext cx="12225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 exercices individuels, en binôme ou en petits groupes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2290110" y="343360"/>
            <a:ext cx="1402200" cy="782400"/>
          </a:xfrm>
          <a:prstGeom prst="cloudCallout">
            <a:avLst>
              <a:gd name="adj1" fmla="val 62398"/>
              <a:gd name="adj2" fmla="val 140158"/>
            </a:avLst>
          </a:prstGeom>
          <a:solidFill>
            <a:schemeClr val="lt1"/>
          </a:solidFill>
          <a:ln w="9525" cap="flat" cmpd="sng">
            <a:solidFill>
              <a:srgbClr val="5202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2272485" y="407410"/>
            <a:ext cx="14433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b="1" i="0" u="none" strike="noStrike" cap="none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accompagnement individuel personnalisé sur demande </a:t>
            </a:r>
            <a:endParaRPr sz="8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6" name="Google Shape;18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273700" y="43000"/>
            <a:ext cx="6444232" cy="5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 txBox="1"/>
          <p:nvPr/>
        </p:nvSpPr>
        <p:spPr>
          <a:xfrm>
            <a:off x="-67950" y="210163"/>
            <a:ext cx="2554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Approche pédagogique</a:t>
            </a:r>
            <a:endParaRPr sz="1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FAA390-7652-0C24-B33F-0F8FB69047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9300" y="1664464"/>
            <a:ext cx="2355323" cy="20363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2827"/>
          <a:stretch/>
        </p:blipFill>
        <p:spPr>
          <a:xfrm>
            <a:off x="0" y="0"/>
            <a:ext cx="4572000" cy="499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-6026" y="1251736"/>
            <a:ext cx="3964261" cy="413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Objectifs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: 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Permettre aux parents de prendre un temps pour se poser, réfléchir, échanger et repartir avec des pistes d’actions concrètes à mettre en place pour une meilleure relation parent/enfant-ado et mieux accompagner ses enfants/ados dans leurs apprentissages et projets de vie, le tout dans un espace bienveillant et respectueux de chacun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11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Durée :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-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Entre 1h30 et 3h par atelier-conférence selon les thématiques.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-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Cycle mensuel possible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endParaRPr lang="fr-FR" altLang="fr-FR" sz="11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Mode :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-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Atelier interactif, alternant apports théoriques et pratiques, temps de réflexion individuelle, échanges en petits groupes, partages en plénière</a:t>
            </a:r>
            <a:r>
              <a:rPr lang="fr-FR" altLang="fr-FR" dirty="0">
                <a:latin typeface="Times New Roman"/>
                <a:cs typeface="Times New Roman"/>
                <a:sym typeface="Times New Roman"/>
              </a:rPr>
              <a:t>.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Times New Roman"/>
              </a:rPr>
              <a:t>-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Times New Roman"/>
              </a:rPr>
              <a:t>Présentiel ou Distanciel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Times New Roman"/>
              </a:rPr>
              <a:t>-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Times New Roman"/>
              </a:rPr>
              <a:t>Certains ateliers peuvent s’adresser aux parents ET aux enfants</a:t>
            </a: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endParaRPr lang="fr-FR" altLang="fr-FR" sz="1100" dirty="0">
              <a:solidFill>
                <a:srgbClr val="520295"/>
              </a:solidFill>
              <a:latin typeface="Times New Roman"/>
              <a:cs typeface="Times New Roman"/>
              <a:sym typeface="Times New Roman"/>
            </a:endParaRPr>
          </a:p>
          <a:p>
            <a:pPr marL="171450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endParaRPr lang="fr-FR" altLang="fr-FR" sz="11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4160520" y="1178784"/>
            <a:ext cx="4983480" cy="406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Et si nous reconsidérions notre rapport à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l’échec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Quelles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projections parentales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sur l’école et nos enfants / adolescents ?</a:t>
            </a:r>
          </a:p>
          <a:p>
            <a:pPr marL="171450" marR="0" lvl="5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Arial"/>
              <a:buNone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20295"/>
                </a:solidFill>
                <a:effectLst/>
                <a:uLnTx/>
                <a:uFillTx/>
                <a:latin typeface="Times New Roman"/>
                <a:cs typeface="Times New Roman"/>
                <a:sym typeface="Wingdings" panose="05000000000000000000" pitchFamily="2" charset="2"/>
              </a:rPr>
              <a:t>          </a:t>
            </a:r>
            <a:r>
              <a:rPr kumimoji="0" lang="fr-FR" alt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520295"/>
                </a:solidFill>
                <a:effectLst/>
                <a:uLnTx/>
                <a:uFillTx/>
                <a:latin typeface="Times New Roman"/>
                <a:cs typeface="Times New Roman"/>
                <a:sym typeface="Wingdings" panose="05000000000000000000" pitchFamily="2" charset="2"/>
              </a:rPr>
              <a:t>- Quelle vision avons-nous de l’école, en tant que parents ?</a:t>
            </a:r>
          </a:p>
          <a:p>
            <a:pPr marL="171450" marR="0" lvl="5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Arial"/>
              <a:buNone/>
              <a:tabLst/>
              <a:defRPr/>
            </a:pPr>
            <a:r>
              <a:rPr kumimoji="0" lang="fr-FR" alt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520295"/>
                </a:solidFill>
                <a:effectLst/>
                <a:uLnTx/>
                <a:uFillTx/>
                <a:latin typeface="Times New Roman"/>
                <a:cs typeface="Times New Roman"/>
                <a:sym typeface="Wingdings" panose="05000000000000000000" pitchFamily="2" charset="2"/>
              </a:rPr>
              <a:t>          - Quelles en sont les conséquences pour nos enfants 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Comment aider mon enfant/ado à développer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confiance et estime de soi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Comment accompagner mon enfant/ado dans sa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réussite scolaire et ses choix d’orientation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sans pression 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Comment accompagner mon enfant/ado dans sa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préparation aux examens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Découvrir et approfondir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les modes et processus d’apprentissage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pour soi-même et son enfant/ado.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Comment accompagner son enfant/ado dans sa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singularité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, ses intérêts, et ses craintes, sans jugements ?</a:t>
            </a: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endParaRPr lang="fr-FR" altLang="fr-FR" sz="800" dirty="0">
              <a:solidFill>
                <a:srgbClr val="520295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Comment mieux vivre la </a:t>
            </a:r>
            <a:r>
              <a:rPr lang="fr-FR" altLang="fr-FR" sz="1100" b="1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relation parent/enfant-ado </a:t>
            </a: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?</a:t>
            </a:r>
          </a:p>
          <a:p>
            <a:pPr marL="171450" lvl="5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1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        </a:t>
            </a:r>
            <a:r>
              <a:rPr lang="fr-FR" altLang="fr-FR" sz="10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- Mieux communiquer et mieux gérer ses émotions</a:t>
            </a:r>
          </a:p>
          <a:p>
            <a:pPr marL="171450" lvl="5" algn="just">
              <a:lnSpc>
                <a:spcPct val="115000"/>
              </a:lnSpc>
              <a:buClr>
                <a:srgbClr val="520295"/>
              </a:buClr>
              <a:buSzPts val="900"/>
              <a:defRPr/>
            </a:pPr>
            <a:r>
              <a:rPr lang="fr-FR" altLang="fr-FR" sz="1000" dirty="0">
                <a:solidFill>
                  <a:srgbClr val="520295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        - Privilégier coopération et responsabilisation vs punitions et récompenses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011763" y="497728"/>
            <a:ext cx="6739990" cy="69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4369716" y="473053"/>
            <a:ext cx="6874497" cy="692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4774284" y="726833"/>
            <a:ext cx="3817308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-FR" sz="13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Exemples de thématiques (liste non-exhaustive)</a:t>
            </a:r>
          </a:p>
        </p:txBody>
      </p:sp>
      <p:sp>
        <p:nvSpPr>
          <p:cNvPr id="149" name="Google Shape;149;p6"/>
          <p:cNvSpPr txBox="1"/>
          <p:nvPr/>
        </p:nvSpPr>
        <p:spPr>
          <a:xfrm>
            <a:off x="-26945" y="740924"/>
            <a:ext cx="4046537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Ateliers-conférences à destination des parents</a:t>
            </a:r>
            <a:endParaRPr sz="13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686F51-A980-8419-5BD6-13373FBD95C0}"/>
              </a:ext>
            </a:extLst>
          </p:cNvPr>
          <p:cNvSpPr txBox="1"/>
          <p:nvPr/>
        </p:nvSpPr>
        <p:spPr>
          <a:xfrm rot="21350533">
            <a:off x="544028" y="188633"/>
            <a:ext cx="1206368" cy="400110"/>
          </a:xfrm>
          <a:prstGeom prst="rect">
            <a:avLst/>
          </a:prstGeom>
          <a:noFill/>
          <a:ln w="127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660066"/>
                </a:solidFill>
              </a:rPr>
              <a:t>Adultes</a:t>
            </a:r>
          </a:p>
        </p:txBody>
      </p:sp>
      <p:pic>
        <p:nvPicPr>
          <p:cNvPr id="3" name="Picture 2" descr="✅">
            <a:extLst>
              <a:ext uri="{FF2B5EF4-FFF2-40B4-BE49-F238E27FC236}">
                <a16:creationId xmlns:a16="http://schemas.microsoft.com/office/drawing/2014/main" id="{688A21C6-9B92-0132-53DF-3BA81E3EB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254" y="234315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✅">
            <a:extLst>
              <a:ext uri="{FF2B5EF4-FFF2-40B4-BE49-F238E27FC236}">
                <a16:creationId xmlns:a16="http://schemas.microsoft.com/office/drawing/2014/main" id="{BD7638EB-B094-2917-7523-FADA9E121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181" y="457303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16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4804965" y="2190569"/>
            <a:ext cx="2643900" cy="22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b="1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Stéphanie DAMOU-SABRY</a:t>
            </a:r>
            <a:endParaRPr sz="1400" b="1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 rue de Lutèce </a:t>
            </a:r>
            <a:endParaRPr sz="1400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92160 ANTONY</a:t>
            </a: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FRANCE</a:t>
            </a:r>
            <a:endParaRPr sz="1400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Tél : 06 84 53 56 94 </a:t>
            </a:r>
            <a:endParaRPr sz="1400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stephanie@cmfo.fr</a:t>
            </a:r>
            <a:endParaRPr sz="1000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www.cmfo.fr</a:t>
            </a:r>
            <a:endParaRPr sz="1400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2" name="ZoneTexte 7">
            <a:extLst>
              <a:ext uri="{FF2B5EF4-FFF2-40B4-BE49-F238E27FC236}">
                <a16:creationId xmlns:a16="http://schemas.microsoft.com/office/drawing/2014/main" id="{48D57DB5-D5DF-E02B-EBE7-22B3E712B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6837" y="4640624"/>
            <a:ext cx="24485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coach_stephaniedamou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891EEF-C133-59BB-68AE-88FBEA7DC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250" y="4660468"/>
            <a:ext cx="371475" cy="3619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181F14-1D9A-8FFF-D3FF-BF71CC375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021" y="4655706"/>
            <a:ext cx="371475" cy="3714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F41C7B-D557-942F-DCF2-4081A1F63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87" y="4660990"/>
            <a:ext cx="358637" cy="36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Stèph\Desktop\SARL Damou-Sabry\Illustrations et Flyers\Steph-Main-dans-Poche1.jpg">
            <a:extLst>
              <a:ext uri="{FF2B5EF4-FFF2-40B4-BE49-F238E27FC236}">
                <a16:creationId xmlns:a16="http://schemas.microsoft.com/office/drawing/2014/main" id="{0765E354-CB9D-AE15-8DFA-DB6959F6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250" y="2190569"/>
            <a:ext cx="1726717" cy="168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389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06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505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"/>
          <p:cNvPicPr preferRelativeResize="0"/>
          <p:nvPr/>
        </p:nvPicPr>
        <p:blipFill rotWithShape="1">
          <a:blip r:embed="rId4">
            <a:alphaModFix/>
          </a:blip>
          <a:srcRect l="890" t="-3240" r="-889" b="3240"/>
          <a:stretch/>
        </p:blipFill>
        <p:spPr>
          <a:xfrm>
            <a:off x="-5519" y="-167550"/>
            <a:ext cx="4598950" cy="5173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372003" y="488999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"/>
          <p:cNvSpPr txBox="1"/>
          <p:nvPr/>
        </p:nvSpPr>
        <p:spPr>
          <a:xfrm>
            <a:off x="342900" y="657075"/>
            <a:ext cx="255175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Profils accompagnés</a:t>
            </a:r>
            <a:endParaRPr sz="14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40975" y="1360021"/>
            <a:ext cx="9062050" cy="307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  Plus de 1450 jeunes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accompagnés en coaching individuel et/ou collectif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dans le secondaire et le supérieur »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1800" b="1" i="1" u="none" strike="noStrike" cap="none" dirty="0">
              <a:solidFill>
                <a:srgbClr val="5A2B6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  Plus de 500 acteurs de l’éducation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i="1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" sz="1600" b="0" i="1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(enseignants, CPE, infirmières, psychologues, assistantes sociales, assistants d’éducation, chargés de mission de lutte contre le décrochage, …)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formés à la posture d’accompagnement, au tutorat, </a:t>
            </a:r>
            <a:r>
              <a:rPr lang="fr" sz="1600" b="1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aux </a:t>
            </a: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compétences psycho-sociales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600" b="1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(une partie) </a:t>
            </a:r>
            <a:r>
              <a:rPr lang="fr" sz="1600" b="1" i="0" u="none" strike="noStrike" cap="none" dirty="0">
                <a:solidFill>
                  <a:srgbClr val="5A2B6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 autres thématiques transversales »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1802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oneTexte 5">
            <a:extLst>
              <a:ext uri="{FF2B5EF4-FFF2-40B4-BE49-F238E27FC236}">
                <a16:creationId xmlns:a16="http://schemas.microsoft.com/office/drawing/2014/main" id="{70CE1D26-59D7-43D4-0D8F-415DFC59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459" y="4513926"/>
            <a:ext cx="2922173" cy="51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891" tIns="35446" rIns="70891" bIns="35446">
            <a:spAutoFit/>
          </a:bodyPr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1429" b="1" dirty="0">
                <a:solidFill>
                  <a:srgbClr val="7030A0"/>
                </a:solidFill>
                <a:latin typeface="Calibri" panose="020F0502020204030204" pitchFamily="34" charset="0"/>
              </a:rPr>
              <a:t>Stéphanie DAMOU-SABRY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1429" b="1" dirty="0">
                <a:solidFill>
                  <a:srgbClr val="7030A0"/>
                </a:solidFill>
                <a:latin typeface="Calibri" panose="020F0502020204030204" pitchFamily="34" charset="0"/>
              </a:rPr>
              <a:t>47 ans</a:t>
            </a:r>
            <a:endParaRPr lang="fr-FR" altLang="fr-FR" sz="1088" b="1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19459" name="AutoShape 10">
            <a:extLst>
              <a:ext uri="{FF2B5EF4-FFF2-40B4-BE49-F238E27FC236}">
                <a16:creationId xmlns:a16="http://schemas.microsoft.com/office/drawing/2014/main" id="{BCE81C43-9294-DA71-11FF-CA773ED09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459" y="174942"/>
            <a:ext cx="1656546" cy="628494"/>
          </a:xfrm>
          <a:prstGeom prst="cloudCallout">
            <a:avLst>
              <a:gd name="adj1" fmla="val -47171"/>
              <a:gd name="adj2" fmla="val 161611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Médiatrice certifiée du CMFM</a:t>
            </a:r>
          </a:p>
        </p:txBody>
      </p:sp>
      <p:sp>
        <p:nvSpPr>
          <p:cNvPr id="19460" name="AutoShape 11">
            <a:extLst>
              <a:ext uri="{FF2B5EF4-FFF2-40B4-BE49-F238E27FC236}">
                <a16:creationId xmlns:a16="http://schemas.microsoft.com/office/drawing/2014/main" id="{C2E75C4B-9807-A5DB-36EF-309CFB4A9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3052" y="2165203"/>
            <a:ext cx="2033426" cy="1242950"/>
          </a:xfrm>
          <a:prstGeom prst="cloudCallout">
            <a:avLst>
              <a:gd name="adj1" fmla="val -84139"/>
              <a:gd name="adj2" fmla="val 171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Accompagnement  d’adultes en situation de changement professionnel ou personnel</a:t>
            </a:r>
          </a:p>
        </p:txBody>
      </p:sp>
      <p:sp>
        <p:nvSpPr>
          <p:cNvPr id="19461" name="AutoShape 12">
            <a:extLst>
              <a:ext uri="{FF2B5EF4-FFF2-40B4-BE49-F238E27FC236}">
                <a16:creationId xmlns:a16="http://schemas.microsoft.com/office/drawing/2014/main" id="{8D9EEA67-9754-1966-A960-963790C98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362" y="1525555"/>
            <a:ext cx="2572535" cy="1297269"/>
          </a:xfrm>
          <a:prstGeom prst="cloudCallout">
            <a:avLst>
              <a:gd name="adj1" fmla="val 73852"/>
              <a:gd name="adj2" fmla="val 15722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Formatrice depuis 14 ans auprès d’enseignants  et en entreprise : management,  communication, posture d’accompagnement …</a:t>
            </a:r>
          </a:p>
        </p:txBody>
      </p:sp>
      <p:sp>
        <p:nvSpPr>
          <p:cNvPr id="19462" name="AutoShape 13">
            <a:extLst>
              <a:ext uri="{FF2B5EF4-FFF2-40B4-BE49-F238E27FC236}">
                <a16:creationId xmlns:a16="http://schemas.microsoft.com/office/drawing/2014/main" id="{8EF13079-5467-ACAC-D232-744F20799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7" y="3563626"/>
            <a:ext cx="2348753" cy="1566916"/>
          </a:xfrm>
          <a:prstGeom prst="cloudCallout">
            <a:avLst>
              <a:gd name="adj1" fmla="val -64912"/>
              <a:gd name="adj2" fmla="val -68829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20 ans de pratique du Volley-Ball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(niveau Nationale 2 &amp; 3)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Intérêts pour les neurosciences, l’éducation et les pédagogies nouvelles …</a:t>
            </a:r>
          </a:p>
        </p:txBody>
      </p:sp>
      <p:sp>
        <p:nvSpPr>
          <p:cNvPr id="19464" name="AutoShape 11">
            <a:extLst>
              <a:ext uri="{FF2B5EF4-FFF2-40B4-BE49-F238E27FC236}">
                <a16:creationId xmlns:a16="http://schemas.microsoft.com/office/drawing/2014/main" id="{BB865493-8939-EC7D-B4BB-755BDA107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46" y="2999044"/>
            <a:ext cx="2307718" cy="1011854"/>
          </a:xfrm>
          <a:prstGeom prst="cloudCallout">
            <a:avLst>
              <a:gd name="adj1" fmla="val 94361"/>
              <a:gd name="adj2" fmla="val -59972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Chargée d’enseignement depuis 14 ans à l’université, IUT,  et en écoles d’ingénieurs</a:t>
            </a:r>
          </a:p>
        </p:txBody>
      </p:sp>
      <p:sp>
        <p:nvSpPr>
          <p:cNvPr id="19465" name="AutoShape 10">
            <a:extLst>
              <a:ext uri="{FF2B5EF4-FFF2-40B4-BE49-F238E27FC236}">
                <a16:creationId xmlns:a16="http://schemas.microsoft.com/office/drawing/2014/main" id="{304D59CA-05B1-8480-D1B6-478F67917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5884" y="697067"/>
            <a:ext cx="2348754" cy="1402773"/>
          </a:xfrm>
          <a:prstGeom prst="cloudCallout">
            <a:avLst>
              <a:gd name="adj1" fmla="val -86160"/>
              <a:gd name="adj2" fmla="val 30196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Coach professionnelle depuis 16 ans : séances individuelles et collectives en entreprise, collège, lycée, école… </a:t>
            </a:r>
          </a:p>
        </p:txBody>
      </p:sp>
      <p:sp>
        <p:nvSpPr>
          <p:cNvPr id="19466" name="AutoShape 11">
            <a:extLst>
              <a:ext uri="{FF2B5EF4-FFF2-40B4-BE49-F238E27FC236}">
                <a16:creationId xmlns:a16="http://schemas.microsoft.com/office/drawing/2014/main" id="{6FF07C96-04E3-7C7D-7B79-B6B92B2B0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427" y="3981544"/>
            <a:ext cx="2313117" cy="1038851"/>
          </a:xfrm>
          <a:prstGeom prst="cloudCallout">
            <a:avLst>
              <a:gd name="adj1" fmla="val 75079"/>
              <a:gd name="adj2" fmla="val -118491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Animatrice d’ateliers  auprès de parents : apprentissage, éducation bienveillante… </a:t>
            </a:r>
          </a:p>
        </p:txBody>
      </p:sp>
      <p:sp>
        <p:nvSpPr>
          <p:cNvPr id="19467" name="AutoShape 9">
            <a:extLst>
              <a:ext uri="{FF2B5EF4-FFF2-40B4-BE49-F238E27FC236}">
                <a16:creationId xmlns:a16="http://schemas.microsoft.com/office/drawing/2014/main" id="{D739411D-E09F-98F2-A141-25F5C2E33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73" y="263493"/>
            <a:ext cx="2620886" cy="1079887"/>
          </a:xfrm>
          <a:prstGeom prst="cloudCallout">
            <a:avLst>
              <a:gd name="adj1" fmla="val 55722"/>
              <a:gd name="adj2" fmla="val 75056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Consultante en entreprise pendant 12 ans 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 Missions d’accompagnement du changement</a:t>
            </a:r>
          </a:p>
        </p:txBody>
      </p:sp>
      <p:sp>
        <p:nvSpPr>
          <p:cNvPr id="19468" name="AutoShape 10">
            <a:extLst>
              <a:ext uri="{FF2B5EF4-FFF2-40B4-BE49-F238E27FC236}">
                <a16:creationId xmlns:a16="http://schemas.microsoft.com/office/drawing/2014/main" id="{F42A0ABC-EF24-91AB-307E-1E2D5DFB2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5237" y="3491274"/>
            <a:ext cx="1853086" cy="898466"/>
          </a:xfrm>
          <a:prstGeom prst="cloudCallout">
            <a:avLst>
              <a:gd name="adj1" fmla="val -6079"/>
              <a:gd name="adj2" fmla="val -107736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Porteuse d’un projet de création d’une école libre et « à la carte »</a:t>
            </a:r>
          </a:p>
        </p:txBody>
      </p:sp>
      <p:sp>
        <p:nvSpPr>
          <p:cNvPr id="19470" name="AutoShape 10">
            <a:extLst>
              <a:ext uri="{FF2B5EF4-FFF2-40B4-BE49-F238E27FC236}">
                <a16:creationId xmlns:a16="http://schemas.microsoft.com/office/drawing/2014/main" id="{748A51C0-E276-043E-762F-59C810A8F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408" y="571261"/>
            <a:ext cx="1371456" cy="628494"/>
          </a:xfrm>
          <a:prstGeom prst="cloudCallout">
            <a:avLst>
              <a:gd name="adj1" fmla="val 6264"/>
              <a:gd name="adj2" fmla="val 106255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70891" tIns="35446" rIns="70891" bIns="35446"/>
          <a:lstStyle>
            <a:lvl1pPr defTabSz="992188">
              <a:spcBef>
                <a:spcPts val="688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92188">
              <a:spcBef>
                <a:spcPts val="575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6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 defTabSz="992188">
              <a:spcBef>
                <a:spcPts val="45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92188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 defTabSz="992188">
              <a:spcBef>
                <a:spcPts val="45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9921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sz="21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FR" altLang="fr-FR" sz="953" b="1" dirty="0">
                <a:solidFill>
                  <a:srgbClr val="002060"/>
                </a:solidFill>
                <a:latin typeface="Arial" panose="020B0604020202020204" pitchFamily="34" charset="0"/>
              </a:rPr>
              <a:t>Auteure pour HATIER</a:t>
            </a:r>
          </a:p>
        </p:txBody>
      </p:sp>
      <p:sp>
        <p:nvSpPr>
          <p:cNvPr id="20494" name="ZoneTexte 15">
            <a:extLst>
              <a:ext uri="{FF2B5EF4-FFF2-40B4-BE49-F238E27FC236}">
                <a16:creationId xmlns:a16="http://schemas.microsoft.com/office/drawing/2014/main" id="{D234E3DC-40B4-9380-406F-2FD03900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374" y="4971799"/>
            <a:ext cx="1812050" cy="23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 altLang="fr-FR" sz="953" dirty="0">
                <a:solidFill>
                  <a:schemeClr val="tx2"/>
                </a:solidFill>
              </a:rPr>
              <a:t>Stéphanie Damou-Sabry ©</a:t>
            </a:r>
          </a:p>
        </p:txBody>
      </p:sp>
      <p:pic>
        <p:nvPicPr>
          <p:cNvPr id="20495" name="Image 3" descr="Une image contenant texte, personne, souriant, posant&#10;&#10;Description générée automatiquement">
            <a:extLst>
              <a:ext uri="{FF2B5EF4-FFF2-40B4-BE49-F238E27FC236}">
                <a16:creationId xmlns:a16="http://schemas.microsoft.com/office/drawing/2014/main" id="{1430FB01-B232-ACE2-6EFF-FCEAFA7E1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90" y="1398454"/>
            <a:ext cx="1451368" cy="181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animBg="1"/>
      <p:bldP spid="19460" grpId="0" animBg="1"/>
      <p:bldP spid="19461" grpId="0" animBg="1"/>
      <p:bldP spid="19462" grpId="0" animBg="1"/>
      <p:bldP spid="19464" grpId="0" animBg="1"/>
      <p:bldP spid="19465" grpId="0" animBg="1"/>
      <p:bldP spid="19466" grpId="0" animBg="1"/>
      <p:bldP spid="19467" grpId="0" animBg="1"/>
      <p:bldP spid="19468" grpId="0" animBg="1"/>
      <p:bldP spid="1947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1;p4">
            <a:extLst>
              <a:ext uri="{FF2B5EF4-FFF2-40B4-BE49-F238E27FC236}">
                <a16:creationId xmlns:a16="http://schemas.microsoft.com/office/drawing/2014/main" id="{3AD68C9A-7916-6D75-26FA-E656B43D5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2;p4">
            <a:extLst>
              <a:ext uri="{FF2B5EF4-FFF2-40B4-BE49-F238E27FC236}">
                <a16:creationId xmlns:a16="http://schemas.microsoft.com/office/drawing/2014/main" id="{FC3FF6C4-9C83-C15F-0784-69747C64A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22" b="3738"/>
          <a:stretch/>
        </p:blipFill>
        <p:spPr>
          <a:xfrm>
            <a:off x="0" y="0"/>
            <a:ext cx="4572000" cy="485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4880175" y="1436925"/>
            <a:ext cx="3722700" cy="3320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 de conflit et médiation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 les pairs  → 2012 </a:t>
            </a: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Approche éducative Faber &amp; Mazlish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Grand Ateliers des Parents → 2011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Communication Non-Violente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ACNV → 2008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Horaklès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jeu du héros : Céline Dalbéra →  2007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Analyse transactionnelle module 101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Isabelle Méténier → 2007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Diplôme universitaire de coaching 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Université de Paris II → 2006 – 2007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Certification de praticienne en PNL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Institut Repère → 2006 – 2007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Master of Business Administration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Bloomsburg University → 2001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Grande école de commerce, spécialisation Conseil et Management des Hommes 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ICN → 2001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669641" y="1458075"/>
            <a:ext cx="3774000" cy="3514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285750" algn="just">
              <a:lnSpc>
                <a:spcPct val="115000"/>
              </a:lnSpc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-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Neurosciences appliquées</a:t>
            </a:r>
            <a:r>
              <a:rPr lang="fr-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David Le François → en cours</a:t>
            </a:r>
            <a:endParaRPr lang="fr"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Techniques d’Optimisation du Potentiel – FI TOP : </a:t>
            </a:r>
            <a:r>
              <a:rPr lang="fr" sz="110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Coevolution 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→ 2023</a:t>
            </a:r>
            <a:endParaRPr lang="fr" sz="1100" b="1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Approche Neurocognitive et comportementale : </a:t>
            </a:r>
            <a:r>
              <a:rPr lang="fr" sz="110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Tadam 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→ 2022</a:t>
            </a: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NeuroEducation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Steve Masson &amp; Initiative et Formation → 2016 – 2019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 mentale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Initiative et Formation →  2014 – 2017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Certification en Médiation Humaniste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→ 2013 – 2017 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Ateliers de co-développement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Pairs &amp; Co  → 2014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Médiation en pleine Conscience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Elisabeth Couzon → 2013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0295"/>
              </a:buClr>
              <a:buSzPts val="900"/>
              <a:buFont typeface="Times New Roman"/>
              <a:buChar char="●"/>
            </a:pPr>
            <a:r>
              <a:rPr lang="fr" sz="1100" b="1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Arbre de vie</a:t>
            </a:r>
            <a:r>
              <a:rPr lang="fr" sz="1100" b="0" i="0" u="none" strike="noStrike" cap="none" dirty="0">
                <a:solidFill>
                  <a:srgbClr val="52029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Dina Scherrer → 2013</a:t>
            </a:r>
            <a:endParaRPr sz="1100" b="0" i="0" u="none" strike="noStrike" cap="none" dirty="0">
              <a:solidFill>
                <a:srgbClr val="52029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5137688" y="134475"/>
            <a:ext cx="4152087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Une approche pluri-disciplinaire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369903" y="505349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401475" y="704650"/>
            <a:ext cx="307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Exemples de formations suivies :</a:t>
            </a:r>
            <a:endParaRPr sz="1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670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1;p4">
            <a:extLst>
              <a:ext uri="{FF2B5EF4-FFF2-40B4-BE49-F238E27FC236}">
                <a16:creationId xmlns:a16="http://schemas.microsoft.com/office/drawing/2014/main" id="{3AD68C9A-7916-6D75-26FA-E656B43D5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2;p4">
            <a:extLst>
              <a:ext uri="{FF2B5EF4-FFF2-40B4-BE49-F238E27FC236}">
                <a16:creationId xmlns:a16="http://schemas.microsoft.com/office/drawing/2014/main" id="{FC3FF6C4-9C83-C15F-0784-69747C64A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22" b="3738"/>
          <a:stretch/>
        </p:blipFill>
        <p:spPr>
          <a:xfrm>
            <a:off x="0" y="0"/>
            <a:ext cx="4572000" cy="485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4880174" y="1685068"/>
            <a:ext cx="3803025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L’OMS en défini 10 principales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qui vont par deux :</a:t>
            </a:r>
          </a:p>
          <a:p>
            <a:pPr algn="just" eaLnBrk="1" hangingPunct="1"/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Savoir résoudre les problèmes / savoir prendre des décisions</a:t>
            </a:r>
          </a:p>
          <a:p>
            <a:pPr algn="just" eaLnBrk="1" hangingPunct="1">
              <a:buFontTx/>
              <a:buChar char="-"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Avoir une pensée critique / avoir une pensée créatrice</a:t>
            </a:r>
          </a:p>
          <a:p>
            <a:pPr algn="just" eaLnBrk="1" hangingPunct="1">
              <a:buFontTx/>
              <a:buChar char="-"/>
            </a:pPr>
            <a:endParaRPr lang="fr-FR" altLang="fr-FR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Savoir communiquer efficacement / Être habile dans les relations interpersonnelles</a:t>
            </a:r>
          </a:p>
          <a:p>
            <a:pPr algn="just" eaLnBrk="1" hangingPunct="1">
              <a:buFontTx/>
              <a:buChar char="-"/>
            </a:pPr>
            <a:endParaRPr lang="fr-FR" altLang="fr-FR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Avoir conscience de soi / Avoir de l’empathie pour les autres</a:t>
            </a:r>
          </a:p>
          <a:p>
            <a:pPr algn="just" eaLnBrk="1" hangingPunct="1">
              <a:buFontTx/>
              <a:buChar char="-"/>
            </a:pPr>
            <a:endParaRPr lang="fr-FR" altLang="fr-FR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Savoir gérer son stress / savoir gérer ses émotions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541125" y="1696286"/>
            <a:ext cx="3774000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 eaLnBrk="1" hangingPunct="1"/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L’OMS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défini en 1993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compétences psychosociales (CPS)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comme </a:t>
            </a:r>
          </a:p>
          <a:p>
            <a:pPr algn="just" eaLnBrk="1" hangingPunct="1"/>
            <a:endParaRPr lang="fr-FR" altLang="fr-FR" sz="1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1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la capacité d’une personne à répondre avec efficacité eux exigences et aux épreuves de la vie quotidienne. C’est l’aptitude d’une personne à maintenir un état de bien-être mental, en adoptant un comportement approprié et positif à l’occasion des relations entretenues avec les autres, sa propre culture, et son environnement. »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fr-FR"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 eaLnBrk="1" hangingPunct="1"/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 compétences, essentielles et transculturelles, sont étroitement liées à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l’estime de soi 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altLang="fr-F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aux compétences relationnelles</a:t>
            </a:r>
            <a:r>
              <a:rPr lang="fr-FR" altLang="fr-F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424525"/>
            <a:ext cx="781650" cy="7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5134640" y="387629"/>
            <a:ext cx="1234312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 dirty="0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RAPPELS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369995" y="542501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409275" y="775261"/>
            <a:ext cx="307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fr-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fr" sz="13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mpétences psycho-sociales</a:t>
            </a:r>
            <a:endParaRPr sz="1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5;p5">
            <a:extLst>
              <a:ext uri="{FF2B5EF4-FFF2-40B4-BE49-F238E27FC236}">
                <a16:creationId xmlns:a16="http://schemas.microsoft.com/office/drawing/2014/main" id="{6C6EFAF0-643F-3800-F472-04BD889AB43A}"/>
              </a:ext>
            </a:extLst>
          </p:cNvPr>
          <p:cNvSpPr txBox="1"/>
          <p:nvPr/>
        </p:nvSpPr>
        <p:spPr>
          <a:xfrm rot="21007698">
            <a:off x="309615" y="164506"/>
            <a:ext cx="1234312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ZOOM</a:t>
            </a:r>
            <a:endParaRPr sz="1700" b="1" i="0" u="none" strike="noStrike" cap="none" dirty="0">
              <a:solidFill>
                <a:srgbClr val="7030A0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0458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4">
            <a:alphaModFix/>
          </a:blip>
          <a:srcRect b="2666"/>
          <a:stretch/>
        </p:blipFill>
        <p:spPr>
          <a:xfrm>
            <a:off x="0" y="0"/>
            <a:ext cx="4572000" cy="500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2989" y="2670833"/>
            <a:ext cx="2312975" cy="231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2163" y="4031007"/>
            <a:ext cx="207075" cy="20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3291740" y="311761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 txBox="1"/>
          <p:nvPr/>
        </p:nvSpPr>
        <p:spPr>
          <a:xfrm>
            <a:off x="337150" y="528525"/>
            <a:ext cx="369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Clients et partenaires depuis 2007</a:t>
            </a:r>
            <a:endParaRPr sz="14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7776875" y="134475"/>
            <a:ext cx="1512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Références  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182E42-EB9A-648C-829D-371780B8A3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785" y="1719727"/>
            <a:ext cx="2933208" cy="1980121"/>
          </a:xfrm>
          <a:prstGeom prst="rect">
            <a:avLst/>
          </a:prstGeom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9">
            <a:alphaModFix/>
          </a:blip>
          <a:srcRect l="1117" t="9489" b="3605"/>
          <a:stretch/>
        </p:blipFill>
        <p:spPr>
          <a:xfrm>
            <a:off x="202483" y="1232117"/>
            <a:ext cx="4598951" cy="3729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664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9894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4">
            <a:alphaModFix/>
          </a:blip>
          <a:srcRect b="2505"/>
          <a:stretch/>
        </p:blipFill>
        <p:spPr>
          <a:xfrm>
            <a:off x="0" y="0"/>
            <a:ext cx="4572000" cy="50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583080" y="141353"/>
            <a:ext cx="6739990" cy="6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9"/>
          <p:cNvSpPr txBox="1"/>
          <p:nvPr/>
        </p:nvSpPr>
        <p:spPr>
          <a:xfrm>
            <a:off x="351170" y="358125"/>
            <a:ext cx="369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Liste des clients et partenaires depuis 2007</a:t>
            </a:r>
            <a:endParaRPr sz="1400" b="1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9"/>
          <p:cNvSpPr txBox="1"/>
          <p:nvPr/>
        </p:nvSpPr>
        <p:spPr>
          <a:xfrm>
            <a:off x="7776875" y="134475"/>
            <a:ext cx="1512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 b="1" i="0" u="none" strike="noStrike" cap="none">
                <a:solidFill>
                  <a:srgbClr val="60008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Références  </a:t>
            </a:r>
            <a:endParaRPr sz="1700" b="1" i="0" u="none" strike="noStrike" cap="none" dirty="0">
              <a:solidFill>
                <a:srgbClr val="60008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470000" y="758325"/>
            <a:ext cx="3949500" cy="445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Collège François Mauriac à Houdan (78)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Ecole Centrale-Supélec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Ecole Supérieure d’Informatique Electronique Automatique (94)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Institut Commercial de Nancy  - ICN Business School (54) 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Institut Européen de Coaching d’Etudiants (75)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Institut Supérieur d’électronique de Paris (75-92)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Institut Sup’Galilée à Villetaneuse (93)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IUT GTE à Bretigny-sur-Orge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IUT TC de Sceaux (92)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Français de New York (NY – USA)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Alfred Nobel à Clichy sous Bois (93)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Jacques Feyder à Epinay sur Seine (93)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Paul Belmondo à Arpajon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Nelson Mandela à Etampes (91)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Théodore Monod à Antony (92)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Gustave Eiffel à Massy (91)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Clément Ader à Athis-Mons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Robert Doisneau à Corbeil-Essonnes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Flora Tristan à Montereau (77)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François Truffaut à Bondoufle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Lycée Le Corbusier à Poissy (78)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238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Particuliers (jeunes de 11 à 25 ans), parents</a:t>
            </a:r>
            <a:endParaRPr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Rectorat de Créteil - Délégation Académique à la Formation (94)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Rectorat de Versailles – Délégation Académique à la Formation (78)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Réseau Foquale – Bassin d’Etampes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4537626" y="518085"/>
            <a:ext cx="4571999" cy="486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Réussir Moi Aussi (75)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François Villon à Paris 14</a:t>
            </a:r>
            <a:r>
              <a:rPr lang="fr" sz="900" b="1" i="1" u="none" strike="noStrike" cap="none" baseline="300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ième</a:t>
            </a: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(75)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Françoise Dolto à Paris 20</a:t>
            </a:r>
            <a:r>
              <a:rPr lang="fr" sz="900" b="1" i="1" u="none" strike="noStrike" cap="none" baseline="30000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ième</a:t>
            </a: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(75)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Georges Pompidou à Courbevoie (92)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des Amonts et collège Mondétour aux Ulis (91)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Jean Vilar et collège Sonia Delaunay à Grigny (91)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Janucz Korczak à Limeil Brévannes (94)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Nicolas Copernic à Montmagny (95)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La Vallée à Epinay sous Sénart (77)</a:t>
            </a:r>
            <a:endParaRPr sz="900" b="1" i="1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Léopold Sédar Senghor à Corbeil Essonne (91)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Lycée Charles Baudelaire à Evry (91)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Lycée Georges Brassens à Courcouronnes (91)</a:t>
            </a:r>
            <a:endParaRPr sz="900" b="0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</a:pPr>
            <a:r>
              <a:rPr lang="fr" sz="900" b="1" i="1" u="none" strike="noStrike" cap="none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Missions locales de Paris (75)</a:t>
            </a:r>
            <a:endParaRPr sz="900" b="1" i="0" u="none" strike="noStrike" cap="none" dirty="0">
              <a:solidFill>
                <a:srgbClr val="51007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Tadam (75)</a:t>
            </a:r>
          </a:p>
          <a:p>
            <a:pPr marL="742950" marR="0" lvl="1" indent="-273050" algn="l" defTabSz="914400" rtl="0" eaLnBrk="1" fontAlgn="auto" latinLnBrk="0" hangingPunct="1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  <a:tabLst/>
              <a:defRPr/>
            </a:pPr>
            <a:r>
              <a:rPr lang="fr-FR" sz="900" b="1" i="1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Gabriel Péri à Aubervilliers (92)</a:t>
            </a:r>
          </a:p>
          <a:p>
            <a:pPr marL="742950" marR="0" lvl="1" indent="-273050" algn="l" defTabSz="914400" rtl="0" eaLnBrk="1" fontAlgn="auto" latinLnBrk="0" hangingPunct="1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51007E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Collège Auguste Renoir à Asnières (92)</a:t>
            </a:r>
          </a:p>
          <a:p>
            <a:pPr marL="742950" marR="0" lvl="1" indent="-273050" algn="l" defTabSz="914400" rtl="0" eaLnBrk="1" fontAlgn="auto" latinLnBrk="0" hangingPunct="1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–"/>
              <a:tabLst/>
              <a:defRPr/>
            </a:pPr>
            <a:r>
              <a:rPr lang="fr-FR" sz="900" b="1" i="1" dirty="0">
                <a:solidFill>
                  <a:srgbClr val="5100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Collège Jean Racine à Saint Cyr L’Ecole (78)</a:t>
            </a:r>
            <a:endParaRPr lang="fr" sz="900" b="1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Université Paris-Saclay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Université Paris 13 – Sorbonne Paris Cité  (93)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Ecole Montessori de l’Arbre à Papillon à Sainte Geneviève des Bois (91)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d’Antony (92) – ateliers à l’Espace Jeune pour parents &amp; adolescents et accompagnement des demandeurs d’emploi au forum emploi de la ville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de Boissy-Saint-Léger (94) – ateliers parentalité sur la relation parent-enfant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de Sceaux (92) – journées pédagogiques pour le personnel de crèches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de Perthes-en-Gâtinais (77) – ateliers Nouvelles Activités Périscolaires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de Saint-Michel sur Orge (91) – atelier parentalité</a:t>
            </a:r>
            <a:endParaRPr sz="900" b="0" i="0" u="none" strike="noStrike" cap="none" dirty="0">
              <a:solidFill>
                <a:srgbClr val="51007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51007E"/>
              </a:buClr>
              <a:buSzPts val="900"/>
              <a:buFont typeface="Times New Roman"/>
              <a:buChar char="•"/>
            </a:pPr>
            <a:r>
              <a:rPr lang="fr" sz="900" b="1" i="0" u="none" strike="noStrike" cap="none" dirty="0">
                <a:solidFill>
                  <a:srgbClr val="51007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Ville de Villejuif (94) – ateliers parents sur la venue d’un enfant et l’éducation bienveillante</a:t>
            </a:r>
            <a:endParaRPr sz="1400" b="0" i="0" u="none" strike="noStrike" cap="none" dirty="0">
              <a:solidFill>
                <a:srgbClr val="51007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33345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3116</Words>
  <Application>Microsoft Office PowerPoint</Application>
  <PresentationFormat>Affichage à l'écran (16:9)</PresentationFormat>
  <Paragraphs>402</Paragraphs>
  <Slides>18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Calibri</vt:lpstr>
      <vt:lpstr>Gabriola</vt:lpstr>
      <vt:lpstr>Century Gothic</vt:lpstr>
      <vt:lpstr>Wingdings 2</vt:lpstr>
      <vt:lpstr>Times New Roman</vt:lpstr>
      <vt:lpstr>Great Vibes</vt:lpstr>
      <vt:lpstr>Thème Office</vt:lpstr>
      <vt:lpstr>    Formatrice, Enseignante, Auteure Coach en développement personnel et professionnel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 en développement personnel et professionnel</dc:title>
  <dc:creator>Stéphanie Damou-Sabry</dc:creator>
  <cp:lastModifiedBy>Stéphanie Damou-Sabry</cp:lastModifiedBy>
  <cp:revision>8</cp:revision>
  <cp:lastPrinted>2023-11-22T16:59:15Z</cp:lastPrinted>
  <dcterms:modified xsi:type="dcterms:W3CDTF">2023-11-22T17:09:26Z</dcterms:modified>
</cp:coreProperties>
</file>