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72" r:id="rId3"/>
    <p:sldId id="273" r:id="rId4"/>
    <p:sldId id="274" r:id="rId5"/>
    <p:sldId id="270" r:id="rId6"/>
    <p:sldId id="279" r:id="rId7"/>
    <p:sldId id="282" r:id="rId8"/>
    <p:sldId id="278" r:id="rId9"/>
    <p:sldId id="277" r:id="rId10"/>
    <p:sldId id="275" r:id="rId11"/>
    <p:sldId id="262" r:id="rId12"/>
    <p:sldId id="263" r:id="rId13"/>
    <p:sldId id="264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CFE148-B48B-405B-9B2B-C4651F70FF6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D785256-009F-443E-B0DD-DEFD5C0D966F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Compétences sociales</a:t>
          </a:r>
          <a:endParaRPr lang="fr-FR" dirty="0"/>
        </a:p>
      </dgm:t>
    </dgm:pt>
    <dgm:pt modelId="{67629938-396E-4C5E-9F80-4B31AD9708C8}" type="parTrans" cxnId="{29B4E998-0198-4C90-AFD2-91474A9B2F07}">
      <dgm:prSet/>
      <dgm:spPr/>
    </dgm:pt>
    <dgm:pt modelId="{00A2BB89-CFB7-44FD-8EA5-EC3691936255}" type="sibTrans" cxnId="{29B4E998-0198-4C90-AFD2-91474A9B2F07}">
      <dgm:prSet/>
      <dgm:spPr/>
    </dgm:pt>
    <dgm:pt modelId="{797B8B1C-8286-4BA1-9FAD-D166AA6CFB5A}">
      <dgm:prSet phldrT="[Texte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dirty="0" smtClean="0"/>
            <a:t>Compétences cognitives</a:t>
          </a:r>
          <a:endParaRPr lang="fr-FR" dirty="0"/>
        </a:p>
      </dgm:t>
    </dgm:pt>
    <dgm:pt modelId="{16BC11EB-55E6-4868-A3B8-E2549ABEBF1C}" type="parTrans" cxnId="{91ADDB66-EEC0-42D8-8E0F-12EBA2C6C499}">
      <dgm:prSet/>
      <dgm:spPr/>
    </dgm:pt>
    <dgm:pt modelId="{0BFD3314-EDBC-4DC3-9E3B-DB39962E1190}" type="sibTrans" cxnId="{91ADDB66-EEC0-42D8-8E0F-12EBA2C6C499}">
      <dgm:prSet/>
      <dgm:spPr/>
    </dgm:pt>
    <dgm:pt modelId="{E820B533-1267-4208-A535-41BB77BCE82E}">
      <dgm:prSet phldrT="[Texte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dirty="0" smtClean="0"/>
            <a:t>Compétences émotionnelles</a:t>
          </a:r>
          <a:endParaRPr lang="fr-FR" dirty="0"/>
        </a:p>
      </dgm:t>
    </dgm:pt>
    <dgm:pt modelId="{83EA6800-EAEA-4DCF-9AC3-062C97F0814B}" type="parTrans" cxnId="{7C2CB09E-17F7-41B0-B57E-F79D1F6A4102}">
      <dgm:prSet/>
      <dgm:spPr/>
    </dgm:pt>
    <dgm:pt modelId="{C8A6D993-B04F-469D-9429-AE890E87EDB1}" type="sibTrans" cxnId="{7C2CB09E-17F7-41B0-B57E-F79D1F6A4102}">
      <dgm:prSet/>
      <dgm:spPr/>
    </dgm:pt>
    <dgm:pt modelId="{DAF52C6A-3D97-45FC-87EB-467477887FFE}" type="pres">
      <dgm:prSet presAssocID="{21CFE148-B48B-405B-9B2B-C4651F70FF6F}" presName="compositeShape" presStyleCnt="0">
        <dgm:presLayoutVars>
          <dgm:chMax val="7"/>
          <dgm:dir/>
          <dgm:resizeHandles val="exact"/>
        </dgm:presLayoutVars>
      </dgm:prSet>
      <dgm:spPr/>
    </dgm:pt>
    <dgm:pt modelId="{BD109865-8C93-470C-9B95-7B67CA25143F}" type="pres">
      <dgm:prSet presAssocID="{3D785256-009F-443E-B0DD-DEFD5C0D966F}" presName="circ1" presStyleLbl="vennNode1" presStyleIdx="0" presStyleCnt="3"/>
      <dgm:spPr/>
      <dgm:t>
        <a:bodyPr/>
        <a:lstStyle/>
        <a:p>
          <a:endParaRPr lang="fr-FR"/>
        </a:p>
      </dgm:t>
    </dgm:pt>
    <dgm:pt modelId="{C4266979-95BF-43B8-B5F3-41610EC7524A}" type="pres">
      <dgm:prSet presAssocID="{3D785256-009F-443E-B0DD-DEFD5C0D966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9EA084-F503-44D9-9206-246F3509A685}" type="pres">
      <dgm:prSet presAssocID="{797B8B1C-8286-4BA1-9FAD-D166AA6CFB5A}" presName="circ2" presStyleLbl="vennNode1" presStyleIdx="1" presStyleCnt="3"/>
      <dgm:spPr/>
      <dgm:t>
        <a:bodyPr/>
        <a:lstStyle/>
        <a:p>
          <a:endParaRPr lang="fr-FR"/>
        </a:p>
      </dgm:t>
    </dgm:pt>
    <dgm:pt modelId="{CEFE57CE-16BF-4BA7-BF76-0D3C57C123DE}" type="pres">
      <dgm:prSet presAssocID="{797B8B1C-8286-4BA1-9FAD-D166AA6CFB5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C0BEC6-CD58-4393-8CA6-DBDF3625E0D8}" type="pres">
      <dgm:prSet presAssocID="{E820B533-1267-4208-A535-41BB77BCE82E}" presName="circ3" presStyleLbl="vennNode1" presStyleIdx="2" presStyleCnt="3"/>
      <dgm:spPr/>
      <dgm:t>
        <a:bodyPr/>
        <a:lstStyle/>
        <a:p>
          <a:endParaRPr lang="fr-FR"/>
        </a:p>
      </dgm:t>
    </dgm:pt>
    <dgm:pt modelId="{6D67392A-7FB6-4B80-8C6B-B2BB1BC95986}" type="pres">
      <dgm:prSet presAssocID="{E820B533-1267-4208-A535-41BB77BCE82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2754FBC-345D-46F1-9E82-FC6B3BCEBCEB}" type="presOf" srcId="{3D785256-009F-443E-B0DD-DEFD5C0D966F}" destId="{C4266979-95BF-43B8-B5F3-41610EC7524A}" srcOrd="1" destOrd="0" presId="urn:microsoft.com/office/officeart/2005/8/layout/venn1"/>
    <dgm:cxn modelId="{6EA632D9-5C4E-4B76-9F10-E8D4F4B44AC3}" type="presOf" srcId="{E820B533-1267-4208-A535-41BB77BCE82E}" destId="{5CC0BEC6-CD58-4393-8CA6-DBDF3625E0D8}" srcOrd="0" destOrd="0" presId="urn:microsoft.com/office/officeart/2005/8/layout/venn1"/>
    <dgm:cxn modelId="{9AC1B453-38B4-489D-A414-7C56158B18B8}" type="presOf" srcId="{797B8B1C-8286-4BA1-9FAD-D166AA6CFB5A}" destId="{CEFE57CE-16BF-4BA7-BF76-0D3C57C123DE}" srcOrd="1" destOrd="0" presId="urn:microsoft.com/office/officeart/2005/8/layout/venn1"/>
    <dgm:cxn modelId="{A94E15CA-895F-4444-B671-3DCBF4EBD103}" type="presOf" srcId="{797B8B1C-8286-4BA1-9FAD-D166AA6CFB5A}" destId="{799EA084-F503-44D9-9206-246F3509A685}" srcOrd="0" destOrd="0" presId="urn:microsoft.com/office/officeart/2005/8/layout/venn1"/>
    <dgm:cxn modelId="{29B4E998-0198-4C90-AFD2-91474A9B2F07}" srcId="{21CFE148-B48B-405B-9B2B-C4651F70FF6F}" destId="{3D785256-009F-443E-B0DD-DEFD5C0D966F}" srcOrd="0" destOrd="0" parTransId="{67629938-396E-4C5E-9F80-4B31AD9708C8}" sibTransId="{00A2BB89-CFB7-44FD-8EA5-EC3691936255}"/>
    <dgm:cxn modelId="{7C2CB09E-17F7-41B0-B57E-F79D1F6A4102}" srcId="{21CFE148-B48B-405B-9B2B-C4651F70FF6F}" destId="{E820B533-1267-4208-A535-41BB77BCE82E}" srcOrd="2" destOrd="0" parTransId="{83EA6800-EAEA-4DCF-9AC3-062C97F0814B}" sibTransId="{C8A6D993-B04F-469D-9429-AE890E87EDB1}"/>
    <dgm:cxn modelId="{69FE79A6-2E24-434F-9FEE-D206A05E1604}" type="presOf" srcId="{21CFE148-B48B-405B-9B2B-C4651F70FF6F}" destId="{DAF52C6A-3D97-45FC-87EB-467477887FFE}" srcOrd="0" destOrd="0" presId="urn:microsoft.com/office/officeart/2005/8/layout/venn1"/>
    <dgm:cxn modelId="{71C6BB08-700E-4111-A6D2-0DE5E47CF7B1}" type="presOf" srcId="{E820B533-1267-4208-A535-41BB77BCE82E}" destId="{6D67392A-7FB6-4B80-8C6B-B2BB1BC95986}" srcOrd="1" destOrd="0" presId="urn:microsoft.com/office/officeart/2005/8/layout/venn1"/>
    <dgm:cxn modelId="{91ADDB66-EEC0-42D8-8E0F-12EBA2C6C499}" srcId="{21CFE148-B48B-405B-9B2B-C4651F70FF6F}" destId="{797B8B1C-8286-4BA1-9FAD-D166AA6CFB5A}" srcOrd="1" destOrd="0" parTransId="{16BC11EB-55E6-4868-A3B8-E2549ABEBF1C}" sibTransId="{0BFD3314-EDBC-4DC3-9E3B-DB39962E1190}"/>
    <dgm:cxn modelId="{189BD9E1-BFE9-491D-BAC2-68963A152463}" type="presOf" srcId="{3D785256-009F-443E-B0DD-DEFD5C0D966F}" destId="{BD109865-8C93-470C-9B95-7B67CA25143F}" srcOrd="0" destOrd="0" presId="urn:microsoft.com/office/officeart/2005/8/layout/venn1"/>
    <dgm:cxn modelId="{FE5DA91C-CACD-4EDA-A6AD-0741589EEC21}" type="presParOf" srcId="{DAF52C6A-3D97-45FC-87EB-467477887FFE}" destId="{BD109865-8C93-470C-9B95-7B67CA25143F}" srcOrd="0" destOrd="0" presId="urn:microsoft.com/office/officeart/2005/8/layout/venn1"/>
    <dgm:cxn modelId="{2A2E5884-DCE5-427B-BC56-0C9E08E229B4}" type="presParOf" srcId="{DAF52C6A-3D97-45FC-87EB-467477887FFE}" destId="{C4266979-95BF-43B8-B5F3-41610EC7524A}" srcOrd="1" destOrd="0" presId="urn:microsoft.com/office/officeart/2005/8/layout/venn1"/>
    <dgm:cxn modelId="{C96C52EF-7C41-4207-874A-AB593AF78F42}" type="presParOf" srcId="{DAF52C6A-3D97-45FC-87EB-467477887FFE}" destId="{799EA084-F503-44D9-9206-246F3509A685}" srcOrd="2" destOrd="0" presId="urn:microsoft.com/office/officeart/2005/8/layout/venn1"/>
    <dgm:cxn modelId="{C0696DC4-3D1A-4953-A67E-B9E1E549FBE2}" type="presParOf" srcId="{DAF52C6A-3D97-45FC-87EB-467477887FFE}" destId="{CEFE57CE-16BF-4BA7-BF76-0D3C57C123DE}" srcOrd="3" destOrd="0" presId="urn:microsoft.com/office/officeart/2005/8/layout/venn1"/>
    <dgm:cxn modelId="{7F3350DA-5AF7-43E7-BD24-8406304C3C60}" type="presParOf" srcId="{DAF52C6A-3D97-45FC-87EB-467477887FFE}" destId="{5CC0BEC6-CD58-4393-8CA6-DBDF3625E0D8}" srcOrd="4" destOrd="0" presId="urn:microsoft.com/office/officeart/2005/8/layout/venn1"/>
    <dgm:cxn modelId="{9DB1DD3C-2BA7-4D2D-9DF8-5A25A788D867}" type="presParOf" srcId="{DAF52C6A-3D97-45FC-87EB-467477887FFE}" destId="{6D67392A-7FB6-4B80-8C6B-B2BB1BC95986}" srcOrd="5" destOrd="0" presId="urn:microsoft.com/office/officeart/2005/8/layout/ven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E2F332-1753-4BC0-A4E6-D686A1806F6F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4" csCatId="colorful" phldr="1"/>
      <dgm:spPr/>
    </dgm:pt>
    <dgm:pt modelId="{D52DDE68-E117-4429-8925-7772859BE253}">
      <dgm:prSet phldrT="[Texte]" custT="1"/>
      <dgm:spPr/>
      <dgm:t>
        <a:bodyPr/>
        <a:lstStyle/>
        <a:p>
          <a:r>
            <a:rPr lang="fr-FR" sz="3200" dirty="0" smtClean="0">
              <a:solidFill>
                <a:schemeClr val="tx1"/>
              </a:solidFill>
            </a:rPr>
            <a:t>Boîte à </a:t>
          </a:r>
          <a:r>
            <a:rPr lang="fr-FR" sz="3200" dirty="0" smtClean="0">
              <a:solidFill>
                <a:schemeClr val="tx1"/>
              </a:solidFill>
            </a:rPr>
            <a:t>outils</a:t>
          </a:r>
          <a:endParaRPr lang="fr-FR" sz="3200" dirty="0">
            <a:solidFill>
              <a:schemeClr val="tx1"/>
            </a:solidFill>
          </a:endParaRPr>
        </a:p>
      </dgm:t>
    </dgm:pt>
    <dgm:pt modelId="{DF2DF531-16BF-4DBF-B139-CC96C01E71EB}" type="parTrans" cxnId="{A5DCBE80-6128-4EB8-B08A-B3A5305827D8}">
      <dgm:prSet/>
      <dgm:spPr/>
      <dgm:t>
        <a:bodyPr/>
        <a:lstStyle/>
        <a:p>
          <a:endParaRPr lang="fr-FR"/>
        </a:p>
      </dgm:t>
    </dgm:pt>
    <dgm:pt modelId="{507E5F41-60BA-43F8-9AC7-0FBFC7E4A31E}" type="sibTrans" cxnId="{A5DCBE80-6128-4EB8-B08A-B3A5305827D8}">
      <dgm:prSet/>
      <dgm:spPr/>
      <dgm:t>
        <a:bodyPr/>
        <a:lstStyle/>
        <a:p>
          <a:endParaRPr lang="fr-FR"/>
        </a:p>
      </dgm:t>
    </dgm:pt>
    <dgm:pt modelId="{BD9BB55D-2056-4F85-84BF-230DDE0563E6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Posture éducative ferme ET bienveillante </a:t>
          </a:r>
          <a:endParaRPr lang="fr-FR" dirty="0">
            <a:solidFill>
              <a:schemeClr val="tx1"/>
            </a:solidFill>
          </a:endParaRPr>
        </a:p>
      </dgm:t>
    </dgm:pt>
    <dgm:pt modelId="{28C9131F-A9ED-462D-B13D-E74CC57CEA83}" type="parTrans" cxnId="{FEF7A166-C729-4DDA-9D99-1E2A8FC32DFB}">
      <dgm:prSet/>
      <dgm:spPr/>
      <dgm:t>
        <a:bodyPr/>
        <a:lstStyle/>
        <a:p>
          <a:endParaRPr lang="fr-FR"/>
        </a:p>
      </dgm:t>
    </dgm:pt>
    <dgm:pt modelId="{1FF6B813-4843-49AD-98C8-B701AAFF7F31}" type="sibTrans" cxnId="{FEF7A166-C729-4DDA-9D99-1E2A8FC32DFB}">
      <dgm:prSet/>
      <dgm:spPr/>
      <dgm:t>
        <a:bodyPr/>
        <a:lstStyle/>
        <a:p>
          <a:endParaRPr lang="fr-FR"/>
        </a:p>
      </dgm:t>
    </dgm:pt>
    <dgm:pt modelId="{07DD16CE-C107-4CB3-BF89-FD7215E7FC37}">
      <dgm:prSet phldrT="[Texte]"/>
      <dgm:spPr/>
      <dgm:t>
        <a:bodyPr/>
        <a:lstStyle/>
        <a:p>
          <a:r>
            <a:rPr lang="fr-FR" dirty="0" smtClean="0"/>
            <a:t>Développement des CPS</a:t>
          </a:r>
          <a:endParaRPr lang="fr-FR" dirty="0"/>
        </a:p>
      </dgm:t>
    </dgm:pt>
    <dgm:pt modelId="{73A92523-CE01-4B6C-B448-665CE05ED658}" type="parTrans" cxnId="{DCA446BE-92CA-486E-B908-5F3A4A917BB7}">
      <dgm:prSet/>
      <dgm:spPr/>
      <dgm:t>
        <a:bodyPr/>
        <a:lstStyle/>
        <a:p>
          <a:endParaRPr lang="fr-FR"/>
        </a:p>
      </dgm:t>
    </dgm:pt>
    <dgm:pt modelId="{FB9DB6D2-4548-4B44-80BD-41EE902174AE}" type="sibTrans" cxnId="{DCA446BE-92CA-486E-B908-5F3A4A917BB7}">
      <dgm:prSet/>
      <dgm:spPr/>
      <dgm:t>
        <a:bodyPr/>
        <a:lstStyle/>
        <a:p>
          <a:endParaRPr lang="fr-FR"/>
        </a:p>
      </dgm:t>
    </dgm:pt>
    <dgm:pt modelId="{D11B60D2-B4B4-4A7B-A32E-8B97EE7B1AC0}" type="pres">
      <dgm:prSet presAssocID="{14E2F332-1753-4BC0-A4E6-D686A1806F6F}" presName="Name0" presStyleCnt="0">
        <dgm:presLayoutVars>
          <dgm:dir/>
          <dgm:resizeHandles val="exact"/>
        </dgm:presLayoutVars>
      </dgm:prSet>
      <dgm:spPr/>
    </dgm:pt>
    <dgm:pt modelId="{6A274BB6-CE73-480D-8D21-05906EF7D604}" type="pres">
      <dgm:prSet presAssocID="{14E2F332-1753-4BC0-A4E6-D686A1806F6F}" presName="vNodes" presStyleCnt="0"/>
      <dgm:spPr/>
    </dgm:pt>
    <dgm:pt modelId="{D7D72798-5104-4F5A-9EC4-24C1109EDED9}" type="pres">
      <dgm:prSet presAssocID="{D52DDE68-E117-4429-8925-7772859BE253}" presName="node" presStyleLbl="node1" presStyleIdx="0" presStyleCnt="3" custScaleX="19325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69C0F7-0335-4BBC-A14A-5D19637140D5}" type="pres">
      <dgm:prSet presAssocID="{507E5F41-60BA-43F8-9AC7-0FBFC7E4A31E}" presName="spacerT" presStyleCnt="0"/>
      <dgm:spPr/>
    </dgm:pt>
    <dgm:pt modelId="{8D15804C-03C2-4D80-9E65-B1152DBAEA22}" type="pres">
      <dgm:prSet presAssocID="{507E5F41-60BA-43F8-9AC7-0FBFC7E4A31E}" presName="sibTrans" presStyleLbl="sibTrans2D1" presStyleIdx="0" presStyleCnt="2"/>
      <dgm:spPr/>
      <dgm:t>
        <a:bodyPr/>
        <a:lstStyle/>
        <a:p>
          <a:endParaRPr lang="fr-FR"/>
        </a:p>
      </dgm:t>
    </dgm:pt>
    <dgm:pt modelId="{FDF27C61-B303-4853-8B81-ABABF9F664DC}" type="pres">
      <dgm:prSet presAssocID="{507E5F41-60BA-43F8-9AC7-0FBFC7E4A31E}" presName="spacerB" presStyleCnt="0"/>
      <dgm:spPr/>
    </dgm:pt>
    <dgm:pt modelId="{5CD8CBBE-6CEF-41EC-8142-4712A0F2F836}" type="pres">
      <dgm:prSet presAssocID="{BD9BB55D-2056-4F85-84BF-230DDE0563E6}" presName="node" presStyleLbl="node1" presStyleIdx="1" presStyleCnt="3" custScaleX="220359" custScaleY="15547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01806D3-008E-4E34-8C39-652F8784FE4E}" type="pres">
      <dgm:prSet presAssocID="{14E2F332-1753-4BC0-A4E6-D686A1806F6F}" presName="sibTransLast" presStyleLbl="sibTrans2D1" presStyleIdx="1" presStyleCnt="2"/>
      <dgm:spPr/>
      <dgm:t>
        <a:bodyPr/>
        <a:lstStyle/>
        <a:p>
          <a:endParaRPr lang="fr-FR"/>
        </a:p>
      </dgm:t>
    </dgm:pt>
    <dgm:pt modelId="{95CF86FD-AC1F-43F0-8920-6E8C0EC0B359}" type="pres">
      <dgm:prSet presAssocID="{14E2F332-1753-4BC0-A4E6-D686A1806F6F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7801BE1A-D08C-451A-81E8-1D6DE6693097}" type="pres">
      <dgm:prSet presAssocID="{14E2F332-1753-4BC0-A4E6-D686A1806F6F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9BC2895-99F1-4FFF-8F0D-E2FAEB1C23DF}" type="presOf" srcId="{507E5F41-60BA-43F8-9AC7-0FBFC7E4A31E}" destId="{8D15804C-03C2-4D80-9E65-B1152DBAEA22}" srcOrd="0" destOrd="0" presId="urn:microsoft.com/office/officeart/2005/8/layout/equation2"/>
    <dgm:cxn modelId="{A5DCBE80-6128-4EB8-B08A-B3A5305827D8}" srcId="{14E2F332-1753-4BC0-A4E6-D686A1806F6F}" destId="{D52DDE68-E117-4429-8925-7772859BE253}" srcOrd="0" destOrd="0" parTransId="{DF2DF531-16BF-4DBF-B139-CC96C01E71EB}" sibTransId="{507E5F41-60BA-43F8-9AC7-0FBFC7E4A31E}"/>
    <dgm:cxn modelId="{E579BF60-11A7-4731-9009-5C206802C2F5}" type="presOf" srcId="{14E2F332-1753-4BC0-A4E6-D686A1806F6F}" destId="{D11B60D2-B4B4-4A7B-A32E-8B97EE7B1AC0}" srcOrd="0" destOrd="0" presId="urn:microsoft.com/office/officeart/2005/8/layout/equation2"/>
    <dgm:cxn modelId="{FEF7A166-C729-4DDA-9D99-1E2A8FC32DFB}" srcId="{14E2F332-1753-4BC0-A4E6-D686A1806F6F}" destId="{BD9BB55D-2056-4F85-84BF-230DDE0563E6}" srcOrd="1" destOrd="0" parTransId="{28C9131F-A9ED-462D-B13D-E74CC57CEA83}" sibTransId="{1FF6B813-4843-49AD-98C8-B701AAFF7F31}"/>
    <dgm:cxn modelId="{D6BF132F-34E8-4A3A-97D9-33494801A6CA}" type="presOf" srcId="{D52DDE68-E117-4429-8925-7772859BE253}" destId="{D7D72798-5104-4F5A-9EC4-24C1109EDED9}" srcOrd="0" destOrd="0" presId="urn:microsoft.com/office/officeart/2005/8/layout/equation2"/>
    <dgm:cxn modelId="{01DCB07A-A689-4BEA-B393-2E086AE67CE2}" type="presOf" srcId="{1FF6B813-4843-49AD-98C8-B701AAFF7F31}" destId="{701806D3-008E-4E34-8C39-652F8784FE4E}" srcOrd="0" destOrd="0" presId="urn:microsoft.com/office/officeart/2005/8/layout/equation2"/>
    <dgm:cxn modelId="{7EBBFD66-19FA-4D5E-94F7-50944654714D}" type="presOf" srcId="{07DD16CE-C107-4CB3-BF89-FD7215E7FC37}" destId="{7801BE1A-D08C-451A-81E8-1D6DE6693097}" srcOrd="0" destOrd="0" presId="urn:microsoft.com/office/officeart/2005/8/layout/equation2"/>
    <dgm:cxn modelId="{8FFEB348-234C-455E-9118-D4A9AC43608A}" type="presOf" srcId="{BD9BB55D-2056-4F85-84BF-230DDE0563E6}" destId="{5CD8CBBE-6CEF-41EC-8142-4712A0F2F836}" srcOrd="0" destOrd="0" presId="urn:microsoft.com/office/officeart/2005/8/layout/equation2"/>
    <dgm:cxn modelId="{DCA446BE-92CA-486E-B908-5F3A4A917BB7}" srcId="{14E2F332-1753-4BC0-A4E6-D686A1806F6F}" destId="{07DD16CE-C107-4CB3-BF89-FD7215E7FC37}" srcOrd="2" destOrd="0" parTransId="{73A92523-CE01-4B6C-B448-665CE05ED658}" sibTransId="{FB9DB6D2-4548-4B44-80BD-41EE902174AE}"/>
    <dgm:cxn modelId="{8AABEF40-DAE7-4563-A6DF-EABA51DDEB4F}" type="presOf" srcId="{1FF6B813-4843-49AD-98C8-B701AAFF7F31}" destId="{95CF86FD-AC1F-43F0-8920-6E8C0EC0B359}" srcOrd="1" destOrd="0" presId="urn:microsoft.com/office/officeart/2005/8/layout/equation2"/>
    <dgm:cxn modelId="{B6053AF4-EF2B-4545-B218-45134A454BD8}" type="presParOf" srcId="{D11B60D2-B4B4-4A7B-A32E-8B97EE7B1AC0}" destId="{6A274BB6-CE73-480D-8D21-05906EF7D604}" srcOrd="0" destOrd="0" presId="urn:microsoft.com/office/officeart/2005/8/layout/equation2"/>
    <dgm:cxn modelId="{CC20C89D-62DF-436F-BC59-6F4B4925165D}" type="presParOf" srcId="{6A274BB6-CE73-480D-8D21-05906EF7D604}" destId="{D7D72798-5104-4F5A-9EC4-24C1109EDED9}" srcOrd="0" destOrd="0" presId="urn:microsoft.com/office/officeart/2005/8/layout/equation2"/>
    <dgm:cxn modelId="{20D7B815-2A17-4ECB-A007-6D74F5BB4591}" type="presParOf" srcId="{6A274BB6-CE73-480D-8D21-05906EF7D604}" destId="{9F69C0F7-0335-4BBC-A14A-5D19637140D5}" srcOrd="1" destOrd="0" presId="urn:microsoft.com/office/officeart/2005/8/layout/equation2"/>
    <dgm:cxn modelId="{9B9ECCC6-CE94-4071-8052-E7268CDEAF83}" type="presParOf" srcId="{6A274BB6-CE73-480D-8D21-05906EF7D604}" destId="{8D15804C-03C2-4D80-9E65-B1152DBAEA22}" srcOrd="2" destOrd="0" presId="urn:microsoft.com/office/officeart/2005/8/layout/equation2"/>
    <dgm:cxn modelId="{1E81CD38-C207-436A-A5C4-DF30848FEDE2}" type="presParOf" srcId="{6A274BB6-CE73-480D-8D21-05906EF7D604}" destId="{FDF27C61-B303-4853-8B81-ABABF9F664DC}" srcOrd="3" destOrd="0" presId="urn:microsoft.com/office/officeart/2005/8/layout/equation2"/>
    <dgm:cxn modelId="{67C71C66-A6D4-487B-A397-CBFA9FED9209}" type="presParOf" srcId="{6A274BB6-CE73-480D-8D21-05906EF7D604}" destId="{5CD8CBBE-6CEF-41EC-8142-4712A0F2F836}" srcOrd="4" destOrd="0" presId="urn:microsoft.com/office/officeart/2005/8/layout/equation2"/>
    <dgm:cxn modelId="{7F738DE4-103B-4D18-AFA6-7A6496C39D74}" type="presParOf" srcId="{D11B60D2-B4B4-4A7B-A32E-8B97EE7B1AC0}" destId="{701806D3-008E-4E34-8C39-652F8784FE4E}" srcOrd="1" destOrd="0" presId="urn:microsoft.com/office/officeart/2005/8/layout/equation2"/>
    <dgm:cxn modelId="{2D0A596E-70E6-4008-A57E-75D22C162D54}" type="presParOf" srcId="{701806D3-008E-4E34-8C39-652F8784FE4E}" destId="{95CF86FD-AC1F-43F0-8920-6E8C0EC0B359}" srcOrd="0" destOrd="0" presId="urn:microsoft.com/office/officeart/2005/8/layout/equation2"/>
    <dgm:cxn modelId="{BA9BF541-BE74-4803-A493-3582C96E9C5A}" type="presParOf" srcId="{D11B60D2-B4B4-4A7B-A32E-8B97EE7B1AC0}" destId="{7801BE1A-D08C-451A-81E8-1D6DE6693097}" srcOrd="2" destOrd="0" presId="urn:microsoft.com/office/officeart/2005/8/layout/equati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8124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7235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2316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1794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8614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7440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60462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616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2423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07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394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14958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75259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46162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42480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0441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83F4B-D3EF-44B7-9A23-1EF9C8E47FF6}" type="datetimeFigureOut">
              <a:rPr lang="fr-FR" smtClean="0"/>
              <a:pPr/>
              <a:t>23/11/2023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85482B-B3EF-4F67-9ECE-BB9F1982C0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6601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isscalimero.vefblog.net/110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ollaboration Archives - Martouf le Synthéticien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833880"/>
            <a:ext cx="7442200" cy="319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Les compétences psychosociales en bref</a:t>
            </a:r>
            <a:endParaRPr lang="fr-FR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Un concept mouvant difficile à cerner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351005"/>
            <a:ext cx="8596668" cy="46903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000" dirty="0" smtClean="0"/>
              <a:t>Une note interministérielle invite tous les acteurs éducatifs à les développer pour en faire une culture commune à l’horizon 2037</a:t>
            </a:r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Lors d’un séminaire santé publique en </a:t>
            </a:r>
            <a:r>
              <a:rPr lang="fr-FR" sz="2000" dirty="0" err="1" smtClean="0"/>
              <a:t>déc</a:t>
            </a:r>
            <a:r>
              <a:rPr lang="fr-FR" sz="2000" dirty="0" smtClean="0"/>
              <a:t> 2021  D. Tessier le synthétise  en 10 compétences essentielles</a:t>
            </a:r>
          </a:p>
          <a:p>
            <a:endParaRPr lang="fr-FR" sz="2000" dirty="0" smtClean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36605" y="3303373"/>
          <a:ext cx="9122894" cy="2609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1447"/>
                <a:gridCol w="4561447"/>
              </a:tblGrid>
              <a:tr h="423218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Savoir résoudre des problèmes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Savoir prendre des décisions</a:t>
                      </a:r>
                      <a:endParaRPr lang="fr-FR" dirty="0"/>
                    </a:p>
                  </a:txBody>
                  <a:tcPr/>
                </a:tc>
              </a:tr>
              <a:tr h="598896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Avoir une pensée créatrice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Avoir une pensée critique</a:t>
                      </a:r>
                      <a:endParaRPr lang="fr-FR" dirty="0"/>
                    </a:p>
                  </a:txBody>
                  <a:tcPr/>
                </a:tc>
              </a:tr>
              <a:tr h="740631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Savoir communiquer efficacement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Etre habile dans ses relations interpersonnelles</a:t>
                      </a:r>
                      <a:endParaRPr lang="fr-FR" dirty="0"/>
                    </a:p>
                  </a:txBody>
                  <a:tcPr/>
                </a:tc>
              </a:tr>
              <a:tr h="423218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Avoir conscience de soi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Avoir de l’empathie</a:t>
                      </a:r>
                      <a:endParaRPr lang="fr-FR" dirty="0"/>
                    </a:p>
                  </a:txBody>
                  <a:tcPr/>
                </a:tc>
              </a:tr>
              <a:tr h="423218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Savoir réguler ses émotions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Savoir gérer son stress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En pratique comment les développer?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Inciter l’enfant </a:t>
            </a:r>
            <a:r>
              <a:rPr lang="fr-FR" dirty="0" smtClean="0"/>
              <a:t>à dire « je »</a:t>
            </a:r>
          </a:p>
          <a:p>
            <a:r>
              <a:rPr lang="fr-FR" dirty="0" smtClean="0"/>
              <a:t>Apprendre aux enfants  à se mettre à la place de l’autre</a:t>
            </a:r>
          </a:p>
          <a:p>
            <a:r>
              <a:rPr lang="fr-FR" dirty="0" smtClean="0"/>
              <a:t>Blâmer les comportements pas les personnes</a:t>
            </a:r>
          </a:p>
          <a:p>
            <a:r>
              <a:rPr lang="fr-FR" dirty="0" smtClean="0"/>
              <a:t>Favoriser les activités collectives</a:t>
            </a:r>
          </a:p>
          <a:p>
            <a:r>
              <a:rPr lang="fr-FR" dirty="0" smtClean="0"/>
              <a:t>Donner des occasions de choisir</a:t>
            </a:r>
          </a:p>
          <a:p>
            <a:r>
              <a:rPr lang="fr-FR" dirty="0" smtClean="0"/>
              <a:t>Rechercher ensemble des solutions à un problème</a:t>
            </a:r>
          </a:p>
          <a:p>
            <a:r>
              <a:rPr lang="fr-FR" dirty="0" smtClean="0"/>
              <a:t>Inviter </a:t>
            </a:r>
            <a:r>
              <a:rPr lang="fr-FR" dirty="0" smtClean="0"/>
              <a:t>l’enfant à exprimer ses émotions</a:t>
            </a:r>
          </a:p>
          <a:p>
            <a:r>
              <a:rPr lang="fr-FR" dirty="0" smtClean="0"/>
              <a:t>Exprimer nos propres émotions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/>
        </p:nvGraphicFramePr>
        <p:xfrm>
          <a:off x="1752600" y="1363980"/>
          <a:ext cx="8407400" cy="4774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731521" y="205740"/>
            <a:ext cx="11369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C00000"/>
                </a:solidFill>
              </a:rPr>
              <a:t> </a:t>
            </a:r>
            <a:r>
              <a:rPr lang="fr-FR" sz="3200" b="1" dirty="0" smtClean="0">
                <a:solidFill>
                  <a:srgbClr val="C00000"/>
                </a:solidFill>
              </a:rPr>
              <a:t>L</a:t>
            </a:r>
            <a:r>
              <a:rPr lang="fr-FR" sz="3200" b="1" dirty="0" smtClean="0">
                <a:solidFill>
                  <a:srgbClr val="C00000"/>
                </a:solidFill>
              </a:rPr>
              <a:t>a </a:t>
            </a:r>
            <a:r>
              <a:rPr lang="fr-FR" sz="3200" b="1" dirty="0" smtClean="0">
                <a:solidFill>
                  <a:srgbClr val="C00000"/>
                </a:solidFill>
              </a:rPr>
              <a:t>discipline  </a:t>
            </a:r>
            <a:r>
              <a:rPr lang="fr-FR" sz="3200" b="1" dirty="0" smtClean="0">
                <a:solidFill>
                  <a:srgbClr val="C00000"/>
                </a:solidFill>
              </a:rPr>
              <a:t>positive en bref </a:t>
            </a:r>
            <a:endParaRPr lang="fr-FR" sz="32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53"/>
          <p:cNvGrpSpPr/>
          <p:nvPr/>
        </p:nvGrpSpPr>
        <p:grpSpPr>
          <a:xfrm>
            <a:off x="1392292" y="1466335"/>
            <a:ext cx="6724982" cy="3691204"/>
            <a:chOff x="142844" y="2648675"/>
            <a:chExt cx="3067766" cy="2462237"/>
          </a:xfrm>
        </p:grpSpPr>
        <p:sp>
          <p:nvSpPr>
            <p:cNvPr id="5" name="ZoneTexte 4"/>
            <p:cNvSpPr txBox="1"/>
            <p:nvPr/>
          </p:nvSpPr>
          <p:spPr>
            <a:xfrm>
              <a:off x="1187995" y="2648675"/>
              <a:ext cx="526646" cy="184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i="1" dirty="0" smtClean="0">
                  <a:solidFill>
                    <a:srgbClr val="FF0000"/>
                  </a:solidFill>
                </a:rPr>
                <a:t>bienveillance</a:t>
              </a:r>
              <a:endParaRPr lang="fr-FR" sz="1200" b="1" i="1" dirty="0">
                <a:solidFill>
                  <a:srgbClr val="FF0000"/>
                </a:solidFill>
              </a:endParaRPr>
            </a:p>
          </p:txBody>
        </p:sp>
        <p:grpSp>
          <p:nvGrpSpPr>
            <p:cNvPr id="6" name="Groupe 52"/>
            <p:cNvGrpSpPr/>
            <p:nvPr/>
          </p:nvGrpSpPr>
          <p:grpSpPr>
            <a:xfrm>
              <a:off x="142844" y="2950912"/>
              <a:ext cx="3067766" cy="2160000"/>
              <a:chOff x="428564" y="2951706"/>
              <a:chExt cx="3067766" cy="2160000"/>
            </a:xfrm>
          </p:grpSpPr>
          <p:cxnSp>
            <p:nvCxnSpPr>
              <p:cNvPr id="7" name="Connecteur droit avec flèche 6"/>
              <p:cNvCxnSpPr/>
              <p:nvPr/>
            </p:nvCxnSpPr>
            <p:spPr>
              <a:xfrm>
                <a:off x="924562" y="3868618"/>
                <a:ext cx="2571768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avec flèche 7"/>
              <p:cNvCxnSpPr/>
              <p:nvPr/>
            </p:nvCxnSpPr>
            <p:spPr>
              <a:xfrm rot="5400000" flipH="1" flipV="1">
                <a:off x="803906" y="4031309"/>
                <a:ext cx="2160000" cy="79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ZoneTexte 8"/>
              <p:cNvSpPr txBox="1"/>
              <p:nvPr/>
            </p:nvSpPr>
            <p:spPr>
              <a:xfrm>
                <a:off x="500034" y="3071810"/>
                <a:ext cx="6843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 smtClean="0">
                    <a:solidFill>
                      <a:schemeClr val="bg1"/>
                    </a:solidFill>
                  </a:rPr>
                  <a:t>laxisme</a:t>
                </a:r>
                <a:endParaRPr lang="fr-FR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428564" y="4358488"/>
                <a:ext cx="9127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 smtClean="0">
                    <a:solidFill>
                      <a:schemeClr val="bg1"/>
                    </a:solidFill>
                  </a:rPr>
                  <a:t>négligence</a:t>
                </a:r>
                <a:endParaRPr lang="fr-FR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3120237" y="3901589"/>
                <a:ext cx="348952" cy="184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FF0000"/>
                    </a:solidFill>
                  </a:rPr>
                  <a:t>fermeté</a:t>
                </a:r>
                <a:endParaRPr lang="fr-FR" sz="1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2000232" y="3072604"/>
                <a:ext cx="1385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fr-FR" sz="1600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16" name="ZoneTexte 15"/>
          <p:cNvSpPr txBox="1"/>
          <p:nvPr/>
        </p:nvSpPr>
        <p:spPr>
          <a:xfrm>
            <a:off x="1696995" y="2504303"/>
            <a:ext cx="1458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2570205" y="2520778"/>
            <a:ext cx="1453978" cy="373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Laxisme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611395" y="2397211"/>
            <a:ext cx="1458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2236573" y="4040661"/>
            <a:ext cx="1458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Négligence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4777947" y="2405449"/>
            <a:ext cx="1993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Discipline positive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4950941" y="3954162"/>
            <a:ext cx="191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Autoritarisme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2042984" y="716692"/>
            <a:ext cx="6886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Trouver l’équilibre entre fermeté et bienveillance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2D61845-0F23-4765-820C-1256B944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Que faire quand la relation est tendue?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xmlns="" id="{B5929B59-BE47-4D1D-84F0-6C52178C9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981451" y="1958182"/>
            <a:ext cx="4229099" cy="3809999"/>
          </a:xfrm>
        </p:spPr>
      </p:pic>
    </p:spTree>
    <p:extLst>
      <p:ext uri="{BB962C8B-B14F-4D97-AF65-F5344CB8AC3E}">
        <p14:creationId xmlns:p14="http://schemas.microsoft.com/office/powerpoint/2010/main" xmlns="" val="1857686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2710249" y="4217773"/>
            <a:ext cx="551935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fr-FR" dirty="0" smtClean="0"/>
              <a:t> </a:t>
            </a:r>
            <a:endParaRPr lang="fr-FR" sz="1400" dirty="0" smtClean="0"/>
          </a:p>
          <a:p>
            <a:pPr algn="ctr">
              <a:buFontTx/>
              <a:buChar char="-"/>
            </a:pPr>
            <a:endParaRPr lang="fr-FR" sz="1400" dirty="0" smtClean="0"/>
          </a:p>
          <a:p>
            <a:pPr algn="ctr"/>
            <a:r>
              <a:rPr lang="fr-FR" sz="1400" dirty="0" smtClean="0"/>
              <a:t> </a:t>
            </a:r>
            <a:r>
              <a:rPr lang="fr-FR" b="1" dirty="0" smtClean="0">
                <a:solidFill>
                  <a:srgbClr val="FF0000"/>
                </a:solidFill>
              </a:rPr>
              <a:t>décoder les comportements </a:t>
            </a:r>
            <a:r>
              <a:rPr lang="fr-FR" b="1" dirty="0" smtClean="0">
                <a:solidFill>
                  <a:srgbClr val="FF0000"/>
                </a:solidFill>
              </a:rPr>
              <a:t>inappropriés</a:t>
            </a:r>
            <a:endParaRPr lang="fr-FR" b="1" dirty="0" smtClean="0">
              <a:solidFill>
                <a:srgbClr val="FF0000"/>
              </a:solidFill>
            </a:endParaRPr>
          </a:p>
          <a:p>
            <a:pPr algn="ctr">
              <a:buFontTx/>
              <a:buChar char="-"/>
            </a:pPr>
            <a:endParaRPr lang="fr-FR" b="1" dirty="0" smtClean="0">
              <a:solidFill>
                <a:srgbClr val="FF0000"/>
              </a:solidFill>
            </a:endParaRPr>
          </a:p>
          <a:p>
            <a:pPr algn="ctr">
              <a:buFontTx/>
              <a:buChar char="-"/>
            </a:pPr>
            <a:endParaRPr lang="fr-FR" b="1" dirty="0" smtClean="0">
              <a:solidFill>
                <a:srgbClr val="FF0000"/>
              </a:solidFill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 considérer l’erreur comme une opportunité d’apprentissage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708455" y="500043"/>
            <a:ext cx="8625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Chercher des solutions pas des coupables </a:t>
            </a:r>
          </a:p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Documents\mde\plaquette\Illustrationrecherhce de solutions _tit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0423" y="1301578"/>
            <a:ext cx="4448431" cy="272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1"/>
          <p:cNvGrpSpPr/>
          <p:nvPr/>
        </p:nvGrpSpPr>
        <p:grpSpPr>
          <a:xfrm>
            <a:off x="4476739" y="1571612"/>
            <a:ext cx="3238524" cy="3789603"/>
            <a:chOff x="3357554" y="1571612"/>
            <a:chExt cx="2428893" cy="3789603"/>
          </a:xfrm>
        </p:grpSpPr>
        <p:grpSp>
          <p:nvGrpSpPr>
            <p:cNvPr id="3" name="Groupe 49"/>
            <p:cNvGrpSpPr/>
            <p:nvPr/>
          </p:nvGrpSpPr>
          <p:grpSpPr>
            <a:xfrm>
              <a:off x="3357554" y="1571612"/>
              <a:ext cx="2428893" cy="3789603"/>
              <a:chOff x="3357554" y="1571612"/>
              <a:chExt cx="2428893" cy="3789603"/>
            </a:xfrm>
          </p:grpSpPr>
          <p:grpSp>
            <p:nvGrpSpPr>
              <p:cNvPr id="5" name="Groupe 48"/>
              <p:cNvGrpSpPr/>
              <p:nvPr/>
            </p:nvGrpSpPr>
            <p:grpSpPr>
              <a:xfrm>
                <a:off x="3357554" y="1571612"/>
                <a:ext cx="2428893" cy="3173729"/>
                <a:chOff x="3357554" y="1571612"/>
                <a:chExt cx="2428893" cy="3173729"/>
              </a:xfrm>
            </p:grpSpPr>
            <p:sp>
              <p:nvSpPr>
                <p:cNvPr id="7" name="Triangle isocèle 6">
                  <a:extLst>
                    <a:ext uri="{FF2B5EF4-FFF2-40B4-BE49-F238E27FC236}">
                      <a16:creationId xmlns:a16="http://schemas.microsoft.com/office/drawing/2014/main" xmlns="" id="{425CE9A6-73E3-4D2B-9081-9B324DD1C978}"/>
                    </a:ext>
                  </a:extLst>
                </p:cNvPr>
                <p:cNvSpPr/>
                <p:nvPr/>
              </p:nvSpPr>
              <p:spPr>
                <a:xfrm>
                  <a:off x="3357554" y="1571612"/>
                  <a:ext cx="2428893" cy="921007"/>
                </a:xfrm>
                <a:prstGeom prst="triangle">
                  <a:avLst/>
                </a:prstGeom>
                <a:solidFill>
                  <a:srgbClr val="FCE9DC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algn="ctr"/>
                  <a:endParaRPr lang="fr-FR" sz="1200" dirty="0">
                    <a:cs typeface="Calibri"/>
                  </a:endParaRPr>
                </a:p>
              </p:txBody>
            </p:sp>
            <p:sp>
              <p:nvSpPr>
                <p:cNvPr id="8" name="ZoneTexte 7"/>
                <p:cNvSpPr txBox="1"/>
                <p:nvPr/>
              </p:nvSpPr>
              <p:spPr>
                <a:xfrm>
                  <a:off x="3357554" y="2500306"/>
                  <a:ext cx="2428892" cy="769441"/>
                </a:xfrm>
                <a:prstGeom prst="rect">
                  <a:avLst/>
                </a:prstGeom>
                <a:solidFill>
                  <a:srgbClr val="F7C7A7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 smtClean="0"/>
                    <a:t>Apprendre les outils de la coopération et de l’intelligence collective</a:t>
                  </a:r>
                </a:p>
                <a:p>
                  <a:pPr marL="1970088" lvl="0"/>
                  <a:r>
                    <a:rPr lang="fr-FR" sz="2000" dirty="0" smtClean="0"/>
                    <a:t>   </a:t>
                  </a:r>
                  <a:endParaRPr lang="fr-FR" sz="1100" dirty="0"/>
                </a:p>
              </p:txBody>
            </p:sp>
            <p:sp>
              <p:nvSpPr>
                <p:cNvPr id="9" name="ZoneTexte 8"/>
                <p:cNvSpPr txBox="1"/>
                <p:nvPr/>
              </p:nvSpPr>
              <p:spPr>
                <a:xfrm>
                  <a:off x="3357554" y="3143248"/>
                  <a:ext cx="2428892" cy="1384995"/>
                </a:xfrm>
                <a:prstGeom prst="rect">
                  <a:avLst/>
                </a:prstGeom>
                <a:solidFill>
                  <a:srgbClr val="F09B62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fr-FR" sz="1200" b="1" dirty="0" smtClean="0"/>
                    <a:t>Développer les compétences psycho-sociales</a:t>
                  </a:r>
                </a:p>
                <a:p>
                  <a:pPr algn="ctr">
                    <a:defRPr/>
                  </a:pPr>
                  <a:r>
                    <a:rPr lang="fr-FR" sz="1200" b="1" dirty="0" smtClean="0"/>
                    <a:t>responsabilité, </a:t>
                  </a:r>
                  <a:r>
                    <a:rPr lang="fr-FR" sz="1200" b="1" dirty="0" smtClean="0"/>
                    <a:t>autonomie, encouragement</a:t>
                  </a:r>
                  <a:r>
                    <a:rPr lang="fr-FR" sz="1200" b="1" dirty="0" smtClean="0"/>
                    <a:t>, autorégulation, respect de </a:t>
                  </a:r>
                  <a:r>
                    <a:rPr lang="fr-FR" sz="1200" b="1" dirty="0" smtClean="0"/>
                    <a:t>l’autre , esprit critique, </a:t>
                  </a:r>
                  <a:r>
                    <a:rPr lang="fr-FR" sz="1200" b="1" dirty="0" err="1" smtClean="0"/>
                    <a:t>empathie,etc</a:t>
                  </a:r>
                  <a:endParaRPr lang="fr-FR" sz="1200" b="1" dirty="0" smtClean="0"/>
                </a:p>
                <a:p>
                  <a:pPr lvl="0" algn="ctr">
                    <a:defRPr/>
                  </a:pPr>
                  <a:endParaRPr lang="fr-FR" sz="1200" b="1" dirty="0" smtClean="0"/>
                </a:p>
                <a:p>
                  <a:pPr lvl="0" algn="ctr">
                    <a:defRPr/>
                  </a:pPr>
                  <a:endParaRPr lang="fr-FR" sz="1200" b="1" dirty="0" smtClean="0"/>
                </a:p>
              </p:txBody>
            </p:sp>
            <p:sp>
              <p:nvSpPr>
                <p:cNvPr id="10" name="ZoneTexte 9"/>
                <p:cNvSpPr txBox="1"/>
                <p:nvPr/>
              </p:nvSpPr>
              <p:spPr>
                <a:xfrm>
                  <a:off x="3357554" y="4283676"/>
                  <a:ext cx="2428892" cy="461665"/>
                </a:xfrm>
                <a:prstGeom prst="rect">
                  <a:avLst/>
                </a:prstGeom>
                <a:solidFill>
                  <a:srgbClr val="DA6414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 smtClean="0"/>
                    <a:t>Construire une communication aidante</a:t>
                  </a:r>
                </a:p>
                <a:p>
                  <a:pPr algn="ctr"/>
                  <a:endParaRPr lang="fr-FR" sz="1200" b="1" dirty="0" smtClean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" name="ZoneTexte 5"/>
              <p:cNvSpPr txBox="1"/>
              <p:nvPr/>
            </p:nvSpPr>
            <p:spPr>
              <a:xfrm>
                <a:off x="3357554" y="4714884"/>
                <a:ext cx="2428892" cy="646331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Favoriser des relations respectueuses</a:t>
                </a:r>
              </a:p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dans les écoles, les familles et les communautés</a:t>
                </a:r>
                <a:endParaRPr lang="fr-FR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3857620" y="1928802"/>
              <a:ext cx="150019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 smtClean="0"/>
                <a:t> </a:t>
              </a:r>
              <a:r>
                <a:rPr lang="fr-FR" sz="1200" b="1" dirty="0" smtClean="0"/>
                <a:t>Appartenir et contribuer</a:t>
              </a:r>
            </a:p>
            <a:p>
              <a:r>
                <a:rPr lang="fr-FR" sz="1200" b="1" dirty="0" smtClean="0"/>
                <a:t> </a:t>
              </a:r>
              <a:endParaRPr lang="fr-FR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850300" y="389367"/>
          <a:ext cx="8020050" cy="5667375"/>
        </p:xfrm>
        <a:graphic>
          <a:graphicData uri="http://schemas.openxmlformats.org/presentationml/2006/ole">
            <p:oleObj spid="_x0000_s1026" name="Acrobat Document" r:id="rId3" imgW="8019840" imgH="5666983" progId="Acrobat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8AF1D6-C526-4EF6-769A-71128A04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Le livret de compétences </a:t>
            </a:r>
          </a:p>
        </p:txBody>
      </p:sp>
      <p:pic>
        <p:nvPicPr>
          <p:cNvPr id="5" name="Espace réservé du contenu 4" descr="Une image contenant texte, capture d’écran, graphisme, dessin humoristique&#10;&#10;Description générée automatiquement">
            <a:extLst>
              <a:ext uri="{FF2B5EF4-FFF2-40B4-BE49-F238E27FC236}">
                <a16:creationId xmlns:a16="http://schemas.microsoft.com/office/drawing/2014/main" xmlns="" id="{223ABDFB-F1FC-11A2-C29C-528E5739B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950836" y="-652476"/>
            <a:ext cx="4332351" cy="9377288"/>
          </a:xfrm>
        </p:spPr>
      </p:pic>
    </p:spTree>
    <p:extLst>
      <p:ext uri="{BB962C8B-B14F-4D97-AF65-F5344CB8AC3E}">
        <p14:creationId xmlns:p14="http://schemas.microsoft.com/office/powerpoint/2010/main" xmlns="" val="291186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texte, logiciel, Système d’exploitation&#10;&#10;Description générée automatiquement">
            <a:extLst>
              <a:ext uri="{FF2B5EF4-FFF2-40B4-BE49-F238E27FC236}">
                <a16:creationId xmlns:a16="http://schemas.microsoft.com/office/drawing/2014/main" xmlns="" id="{80BAC87A-B868-03C2-3802-24E806440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766883" y="-155297"/>
            <a:ext cx="4867564" cy="768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689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graphisme, dessin humoristique&#10;&#10;Description générée automatiquement">
            <a:extLst>
              <a:ext uri="{FF2B5EF4-FFF2-40B4-BE49-F238E27FC236}">
                <a16:creationId xmlns:a16="http://schemas.microsoft.com/office/drawing/2014/main" xmlns="" id="{06AD8ABB-4150-F75C-68A3-6BF1CFBF5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31150" y="-1056608"/>
            <a:ext cx="5720334" cy="889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911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isocèle 5">
            <a:extLst>
              <a:ext uri="{FF2B5EF4-FFF2-40B4-BE49-F238E27FC236}">
                <a16:creationId xmlns="" xmlns:a16="http://schemas.microsoft.com/office/drawing/2014/main" id="{425CE9A6-73E3-4D2B-9081-9B324DD1C978}"/>
              </a:ext>
            </a:extLst>
          </p:cNvPr>
          <p:cNvSpPr/>
          <p:nvPr/>
        </p:nvSpPr>
        <p:spPr>
          <a:xfrm>
            <a:off x="876299" y="230459"/>
            <a:ext cx="10448925" cy="921007"/>
          </a:xfrm>
          <a:prstGeom prst="triangle">
            <a:avLst/>
          </a:prstGeom>
          <a:solidFill>
            <a:srgbClr val="FCE9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  <a:cs typeface="Calibri"/>
              </a:rPr>
              <a:t>Des </a:t>
            </a:r>
            <a:r>
              <a:rPr lang="fr-FR" sz="1400" b="1" dirty="0" smtClean="0">
                <a:solidFill>
                  <a:schemeClr val="tx1"/>
                </a:solidFill>
                <a:cs typeface="Calibri"/>
              </a:rPr>
              <a:t>jeunes, citoyens </a:t>
            </a:r>
            <a:r>
              <a:rPr lang="fr-FR" sz="1400" b="1" dirty="0">
                <a:solidFill>
                  <a:schemeClr val="tx1"/>
                </a:solidFill>
                <a:cs typeface="Calibri"/>
              </a:rPr>
              <a:t>en devenir,</a:t>
            </a:r>
          </a:p>
          <a:p>
            <a:pPr algn="ctr"/>
            <a:r>
              <a:rPr lang="fr-FR" sz="1100" dirty="0">
                <a:solidFill>
                  <a:schemeClr val="tx1"/>
                </a:solidFill>
                <a:cs typeface="Calibri"/>
              </a:rPr>
              <a:t>qui sont des acteurs responsables, </a:t>
            </a:r>
            <a:r>
              <a:rPr lang="fr-FR" sz="1100" dirty="0" smtClean="0">
                <a:solidFill>
                  <a:schemeClr val="tx1"/>
                </a:solidFill>
                <a:cs typeface="Calibri"/>
              </a:rPr>
              <a:t>respectueux et </a:t>
            </a:r>
            <a:r>
              <a:rPr lang="fr-FR" sz="1100" dirty="0">
                <a:solidFill>
                  <a:schemeClr val="tx1"/>
                </a:solidFill>
                <a:cs typeface="Calibri"/>
              </a:rPr>
              <a:t>créatifs de la </a:t>
            </a:r>
            <a:r>
              <a:rPr lang="fr-FR" sz="1100" dirty="0" smtClean="0">
                <a:solidFill>
                  <a:schemeClr val="tx1"/>
                </a:solidFill>
                <a:cs typeface="Calibri"/>
              </a:rPr>
              <a:t>société</a:t>
            </a:r>
            <a:endParaRPr lang="fr-FR" sz="1100" dirty="0">
              <a:solidFill>
                <a:schemeClr val="tx1"/>
              </a:solidFill>
              <a:cs typeface="Calibri"/>
            </a:endParaRPr>
          </a:p>
          <a:p>
            <a:pPr algn="ctr"/>
            <a:endParaRPr lang="fr-FR" sz="1200" dirty="0">
              <a:cs typeface="Calibri"/>
            </a:endParaRPr>
          </a:p>
        </p:txBody>
      </p:sp>
      <p:grpSp>
        <p:nvGrpSpPr>
          <p:cNvPr id="2" name="Groupe 29"/>
          <p:cNvGrpSpPr/>
          <p:nvPr/>
        </p:nvGrpSpPr>
        <p:grpSpPr>
          <a:xfrm>
            <a:off x="880533" y="1211792"/>
            <a:ext cx="11181879" cy="1661993"/>
            <a:chOff x="880533" y="1211792"/>
            <a:chExt cx="11181879" cy="1661993"/>
          </a:xfrm>
          <a:solidFill>
            <a:srgbClr val="F7C7A7"/>
          </a:solidFill>
        </p:grpSpPr>
        <p:sp>
          <p:nvSpPr>
            <p:cNvPr id="10" name="ZoneTexte 9"/>
            <p:cNvSpPr txBox="1"/>
            <p:nvPr/>
          </p:nvSpPr>
          <p:spPr>
            <a:xfrm>
              <a:off x="880533" y="1211792"/>
              <a:ext cx="10430934" cy="166199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/>
                <a:t>FORMAT D'UN TEG( temps d échange en groupe)</a:t>
              </a:r>
            </a:p>
            <a:p>
              <a:pPr marL="3225800" lvl="0"/>
              <a:r>
                <a:rPr lang="fr-FR" sz="2000" dirty="0" smtClean="0"/>
                <a:t>     </a:t>
              </a:r>
              <a:r>
                <a:rPr lang="fr-FR" sz="1100" dirty="0" smtClean="0"/>
                <a:t>1.   Appréciations positives</a:t>
              </a:r>
            </a:p>
            <a:p>
              <a:pPr marL="3225800" lvl="0"/>
              <a:r>
                <a:rPr lang="fr-FR" sz="1100" dirty="0" smtClean="0"/>
                <a:t>         2.   Suivi des solutions choisies aux précédents TEG</a:t>
              </a:r>
            </a:p>
            <a:p>
              <a:pPr marL="3225800" lvl="0"/>
              <a:r>
                <a:rPr lang="fr-FR" sz="1100" dirty="0" smtClean="0"/>
                <a:t>         3.   Points inscrits à l'ordre du jour</a:t>
              </a:r>
            </a:p>
            <a:p>
              <a:pPr marL="3225800" lvl="0"/>
              <a:r>
                <a:rPr lang="fr-FR" sz="1100" dirty="0" smtClean="0"/>
                <a:t>                            - Partager pendant que les autres écoutent</a:t>
              </a:r>
            </a:p>
            <a:p>
              <a:pPr marL="3225800" lvl="0"/>
              <a:r>
                <a:rPr lang="fr-FR" sz="1100" dirty="0" smtClean="0"/>
                <a:t>                            - Les discuter sans vouloir les résoudre</a:t>
              </a:r>
            </a:p>
            <a:p>
              <a:pPr marL="3225800" lvl="0"/>
              <a:r>
                <a:rPr lang="fr-FR" sz="1100" dirty="0" smtClean="0"/>
                <a:t>                            - Demander de l'aide pour la résolution des problèmes </a:t>
              </a:r>
            </a:p>
            <a:p>
              <a:pPr marL="3225800" lvl="0"/>
              <a:r>
                <a:rPr lang="fr-FR" sz="1100" dirty="0" smtClean="0"/>
                <a:t>         4.   Projets à venir (sorties, fêtes, divers, devoirs importants ….)</a:t>
              </a:r>
              <a:endParaRPr lang="fr-FR" sz="1100" dirty="0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1446859" y="1323976"/>
              <a:ext cx="615553" cy="1419224"/>
            </a:xfrm>
            <a:prstGeom prst="rect">
              <a:avLst/>
            </a:prstGeom>
            <a:grp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fr-FR" sz="1400" b="1" dirty="0" smtClean="0"/>
                <a:t>Constitution </a:t>
              </a:r>
            </a:p>
            <a:p>
              <a:pPr algn="ctr"/>
              <a:r>
                <a:rPr lang="fr-FR" sz="1400" b="1" dirty="0" smtClean="0"/>
                <a:t>de la maison</a:t>
              </a:r>
              <a:endParaRPr lang="fr-FR" sz="1400" b="1" dirty="0"/>
            </a:p>
          </p:txBody>
        </p:sp>
      </p:grpSp>
      <p:grpSp>
        <p:nvGrpSpPr>
          <p:cNvPr id="3" name="Groupe 52"/>
          <p:cNvGrpSpPr/>
          <p:nvPr/>
        </p:nvGrpSpPr>
        <p:grpSpPr>
          <a:xfrm>
            <a:off x="868680" y="4460875"/>
            <a:ext cx="11161450" cy="1698663"/>
            <a:chOff x="868680" y="4956175"/>
            <a:chExt cx="11161450" cy="1698663"/>
          </a:xfrm>
          <a:solidFill>
            <a:srgbClr val="DA6414"/>
          </a:solidFill>
        </p:grpSpPr>
        <p:grpSp>
          <p:nvGrpSpPr>
            <p:cNvPr id="4" name="Groupe 51"/>
            <p:cNvGrpSpPr/>
            <p:nvPr/>
          </p:nvGrpSpPr>
          <p:grpSpPr>
            <a:xfrm>
              <a:off x="868680" y="4956175"/>
              <a:ext cx="10474452" cy="1698663"/>
              <a:chOff x="868680" y="4956175"/>
              <a:chExt cx="10474452" cy="1698663"/>
            </a:xfrm>
            <a:grpFill/>
          </p:grpSpPr>
          <p:sp>
            <p:nvSpPr>
              <p:cNvPr id="11" name="ZoneTexte 10"/>
              <p:cNvSpPr txBox="1"/>
              <p:nvPr/>
            </p:nvSpPr>
            <p:spPr>
              <a:xfrm>
                <a:off x="869950" y="4956175"/>
                <a:ext cx="10473182" cy="307777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 smtClean="0">
                    <a:solidFill>
                      <a:schemeClr val="bg1"/>
                    </a:solidFill>
                  </a:rPr>
                  <a:t>Compétences essentielles pour un groupe  Discipline positive</a:t>
                </a:r>
                <a:endParaRPr lang="fr-FR" sz="14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" name="Groupe 50"/>
              <p:cNvGrpSpPr/>
              <p:nvPr/>
            </p:nvGrpSpPr>
            <p:grpSpPr>
              <a:xfrm>
                <a:off x="868680" y="5268944"/>
                <a:ext cx="10474451" cy="1385894"/>
                <a:chOff x="868680" y="5268944"/>
                <a:chExt cx="10474451" cy="1385894"/>
              </a:xfrm>
              <a:grpFill/>
            </p:grpSpPr>
            <p:sp>
              <p:nvSpPr>
                <p:cNvPr id="14" name="ZoneTexte 13"/>
                <p:cNvSpPr txBox="1"/>
                <p:nvPr/>
              </p:nvSpPr>
              <p:spPr>
                <a:xfrm>
                  <a:off x="868680" y="5269843"/>
                  <a:ext cx="5239512" cy="1384995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361950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Accords et lignes de conduite</a:t>
                  </a:r>
                </a:p>
                <a:p>
                  <a:pPr marL="361950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Routines / Rituels / Protocoles</a:t>
                  </a:r>
                </a:p>
                <a:p>
                  <a:pPr marL="361950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Responsabilités</a:t>
                  </a:r>
                </a:p>
                <a:p>
                  <a:pPr marL="361950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Autorégulation</a:t>
                  </a:r>
                </a:p>
                <a:p>
                  <a:pPr marL="361950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Communication</a:t>
                  </a:r>
                </a:p>
                <a:p>
                  <a:pPr marL="361950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Respect mutuel</a:t>
                  </a:r>
                  <a:endParaRPr lang="fr-FR" sz="11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ZoneTexte 15"/>
                <p:cNvSpPr txBox="1"/>
                <p:nvPr/>
              </p:nvSpPr>
              <p:spPr>
                <a:xfrm>
                  <a:off x="6106542" y="5268944"/>
                  <a:ext cx="5236589" cy="1384995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447675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Coopération</a:t>
                  </a:r>
                </a:p>
                <a:p>
                  <a:pPr marL="447675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Les erreurs, opportunités d’apprentissage</a:t>
                  </a:r>
                </a:p>
                <a:p>
                  <a:pPr marL="447675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Encouragement</a:t>
                  </a:r>
                </a:p>
                <a:p>
                  <a:pPr marL="447675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Respect des différences</a:t>
                  </a:r>
                </a:p>
                <a:p>
                  <a:pPr marL="447675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Adhésion</a:t>
                  </a:r>
                </a:p>
                <a:p>
                  <a:pPr marL="447675" lvl="0">
                    <a:buFont typeface="Arial" pitchFamily="34" charset="0"/>
                    <a:buChar char="•"/>
                  </a:pPr>
                  <a:r>
                    <a:rPr lang="fr-FR" sz="1400" dirty="0" smtClean="0">
                      <a:solidFill>
                        <a:schemeClr val="bg1"/>
                      </a:solidFill>
                    </a:rPr>
                    <a:t>   TEG (Temps d’Echanges en Groupe)</a:t>
                  </a:r>
                  <a:endParaRPr lang="fr-FR" sz="11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28" name="ZoneTexte 27"/>
            <p:cNvSpPr txBox="1"/>
            <p:nvPr/>
          </p:nvSpPr>
          <p:spPr>
            <a:xfrm>
              <a:off x="11414577" y="5105401"/>
              <a:ext cx="615553" cy="1333499"/>
            </a:xfrm>
            <a:prstGeom prst="rect">
              <a:avLst/>
            </a:prstGeom>
            <a:grp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Préparation du terrain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e 30"/>
          <p:cNvGrpSpPr/>
          <p:nvPr/>
        </p:nvGrpSpPr>
        <p:grpSpPr>
          <a:xfrm>
            <a:off x="869950" y="2936875"/>
            <a:ext cx="11169690" cy="1453540"/>
            <a:chOff x="889000" y="2984500"/>
            <a:chExt cx="11169690" cy="1453540"/>
          </a:xfrm>
          <a:solidFill>
            <a:srgbClr val="F09B62"/>
          </a:solidFill>
        </p:grpSpPr>
        <p:grpSp>
          <p:nvGrpSpPr>
            <p:cNvPr id="8" name="Groupe 26"/>
            <p:cNvGrpSpPr/>
            <p:nvPr/>
          </p:nvGrpSpPr>
          <p:grpSpPr>
            <a:xfrm>
              <a:off x="889000" y="2984500"/>
              <a:ext cx="10459714" cy="1453540"/>
              <a:chOff x="889000" y="3251200"/>
              <a:chExt cx="10459714" cy="1453540"/>
            </a:xfrm>
            <a:grpFill/>
          </p:grpSpPr>
          <p:sp>
            <p:nvSpPr>
              <p:cNvPr id="34" name="ZoneTexte 33"/>
              <p:cNvSpPr txBox="1"/>
              <p:nvPr/>
            </p:nvSpPr>
            <p:spPr>
              <a:xfrm>
                <a:off x="889000" y="3251200"/>
                <a:ext cx="10456333" cy="307777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fr-FR" sz="1400" b="1" dirty="0" smtClean="0"/>
                  <a:t>Compétences essentielles pour réussir un TEG</a:t>
                </a:r>
              </a:p>
            </p:txBody>
          </p:sp>
          <p:grpSp>
            <p:nvGrpSpPr>
              <p:cNvPr id="9" name="Groupe 25"/>
              <p:cNvGrpSpPr/>
              <p:nvPr/>
            </p:nvGrpSpPr>
            <p:grpSpPr>
              <a:xfrm>
                <a:off x="890259" y="3563969"/>
                <a:ext cx="10458455" cy="1140771"/>
                <a:chOff x="890259" y="3563969"/>
                <a:chExt cx="10458455" cy="1140771"/>
              </a:xfrm>
              <a:grpFill/>
            </p:grpSpPr>
            <p:grpSp>
              <p:nvGrpSpPr>
                <p:cNvPr id="12" name="Groupe 12"/>
                <p:cNvGrpSpPr/>
                <p:nvPr/>
              </p:nvGrpSpPr>
              <p:grpSpPr>
                <a:xfrm>
                  <a:off x="890314" y="3563969"/>
                  <a:ext cx="10458400" cy="494297"/>
                  <a:chOff x="889200" y="3623346"/>
                  <a:chExt cx="10458400" cy="494297"/>
                </a:xfrm>
                <a:grpFill/>
              </p:grpSpPr>
              <p:grpSp>
                <p:nvGrpSpPr>
                  <p:cNvPr id="13" name="Groupe 11"/>
                  <p:cNvGrpSpPr/>
                  <p:nvPr/>
                </p:nvGrpSpPr>
                <p:grpSpPr>
                  <a:xfrm>
                    <a:off x="889200" y="3623346"/>
                    <a:ext cx="7863279" cy="493342"/>
                    <a:chOff x="889200" y="3623346"/>
                    <a:chExt cx="7863279" cy="493342"/>
                  </a:xfrm>
                  <a:grpFill/>
                </p:grpSpPr>
                <p:grpSp>
                  <p:nvGrpSpPr>
                    <p:cNvPr id="15" name="Groupe 8"/>
                    <p:cNvGrpSpPr/>
                    <p:nvPr/>
                  </p:nvGrpSpPr>
                  <p:grpSpPr>
                    <a:xfrm>
                      <a:off x="889200" y="3623734"/>
                      <a:ext cx="5235534" cy="492954"/>
                      <a:chOff x="889200" y="3623734"/>
                      <a:chExt cx="5235534" cy="492954"/>
                    </a:xfrm>
                    <a:grpFill/>
                  </p:grpSpPr>
                  <p:sp>
                    <p:nvSpPr>
                      <p:cNvPr id="48" name="ZoneTexte 47"/>
                      <p:cNvSpPr txBox="1"/>
                      <p:nvPr/>
                    </p:nvSpPr>
                    <p:spPr>
                      <a:xfrm>
                        <a:off x="889200" y="3624245"/>
                        <a:ext cx="2610000" cy="492443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FR" sz="1400" b="1" dirty="0" smtClean="0"/>
                          <a:t>Compétence 1</a:t>
                        </a:r>
                      </a:p>
                      <a:p>
                        <a:pPr lvl="0">
                          <a:buNone/>
                        </a:pPr>
                        <a:r>
                          <a:rPr lang="fr-FR" sz="1100" dirty="0" smtClean="0"/>
                          <a:t>Former un cercle</a:t>
                        </a:r>
                        <a:endParaRPr lang="fr-FR" sz="1100" dirty="0"/>
                      </a:p>
                    </p:txBody>
                  </p:sp>
                  <p:sp>
                    <p:nvSpPr>
                      <p:cNvPr id="49" name="ZoneTexte 14"/>
                      <p:cNvSpPr txBox="1"/>
                      <p:nvPr/>
                    </p:nvSpPr>
                    <p:spPr>
                      <a:xfrm>
                        <a:off x="3496734" y="3623734"/>
                        <a:ext cx="2628000" cy="492443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FR" sz="1400" b="1" dirty="0" smtClean="0"/>
                          <a:t>Compétence 2</a:t>
                        </a:r>
                      </a:p>
                      <a:p>
                        <a:pPr lvl="0">
                          <a:buNone/>
                        </a:pPr>
                        <a:r>
                          <a:rPr lang="fr-FR" sz="1100" dirty="0" smtClean="0"/>
                          <a:t>Faire des appréciations positives</a:t>
                        </a:r>
                        <a:endParaRPr lang="fr-FR" sz="1100" dirty="0"/>
                      </a:p>
                    </p:txBody>
                  </p:sp>
                </p:grpSp>
                <p:sp>
                  <p:nvSpPr>
                    <p:cNvPr id="47" name="ZoneTexte 46"/>
                    <p:cNvSpPr txBox="1"/>
                    <p:nvPr/>
                  </p:nvSpPr>
                  <p:spPr>
                    <a:xfrm>
                      <a:off x="6124479" y="3623346"/>
                      <a:ext cx="2628000" cy="492443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400" b="1" dirty="0" smtClean="0"/>
                        <a:t>Compétence 3</a:t>
                      </a:r>
                    </a:p>
                    <a:p>
                      <a:pPr lvl="0">
                        <a:buNone/>
                      </a:pPr>
                      <a:r>
                        <a:rPr lang="fr-FR" sz="1100" dirty="0" smtClean="0"/>
                        <a:t>Respecter les différences</a:t>
                      </a:r>
                      <a:endParaRPr lang="fr-FR" sz="1100" dirty="0"/>
                    </a:p>
                  </p:txBody>
                </p:sp>
              </p:grpSp>
              <p:sp>
                <p:nvSpPr>
                  <p:cNvPr id="45" name="ZoneTexte 44"/>
                  <p:cNvSpPr txBox="1"/>
                  <p:nvPr/>
                </p:nvSpPr>
                <p:spPr>
                  <a:xfrm>
                    <a:off x="8745794" y="3625200"/>
                    <a:ext cx="2601806" cy="492443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400" b="1" dirty="0" smtClean="0"/>
                      <a:t>Compétence 4</a:t>
                    </a:r>
                  </a:p>
                  <a:p>
                    <a:pPr lvl="0">
                      <a:buNone/>
                    </a:pPr>
                    <a:r>
                      <a:rPr lang="fr-FR" sz="1100" dirty="0" smtClean="0"/>
                      <a:t>Communiquer respectueusement</a:t>
                    </a:r>
                    <a:endParaRPr lang="fr-FR" sz="1100" dirty="0"/>
                  </a:p>
                </p:txBody>
              </p:sp>
            </p:grpSp>
            <p:grpSp>
              <p:nvGrpSpPr>
                <p:cNvPr id="17" name="Groupe 17"/>
                <p:cNvGrpSpPr/>
                <p:nvPr/>
              </p:nvGrpSpPr>
              <p:grpSpPr>
                <a:xfrm>
                  <a:off x="890259" y="4056555"/>
                  <a:ext cx="10458400" cy="648185"/>
                  <a:chOff x="889200" y="3623346"/>
                  <a:chExt cx="10458400" cy="648185"/>
                </a:xfrm>
                <a:grpFill/>
              </p:grpSpPr>
              <p:grpSp>
                <p:nvGrpSpPr>
                  <p:cNvPr id="18" name="Groupe 11"/>
                  <p:cNvGrpSpPr/>
                  <p:nvPr/>
                </p:nvGrpSpPr>
                <p:grpSpPr>
                  <a:xfrm>
                    <a:off x="889200" y="3623346"/>
                    <a:ext cx="7863279" cy="647230"/>
                    <a:chOff x="889200" y="3623346"/>
                    <a:chExt cx="7863279" cy="647230"/>
                  </a:xfrm>
                  <a:grpFill/>
                </p:grpSpPr>
                <p:grpSp>
                  <p:nvGrpSpPr>
                    <p:cNvPr id="19" name="Groupe 8"/>
                    <p:cNvGrpSpPr/>
                    <p:nvPr/>
                  </p:nvGrpSpPr>
                  <p:grpSpPr>
                    <a:xfrm>
                      <a:off x="889200" y="3623734"/>
                      <a:ext cx="5235534" cy="646842"/>
                      <a:chOff x="889200" y="3623734"/>
                      <a:chExt cx="5235534" cy="646842"/>
                    </a:xfrm>
                    <a:grpFill/>
                  </p:grpSpPr>
                  <p:sp>
                    <p:nvSpPr>
                      <p:cNvPr id="42" name="ZoneTexte 41"/>
                      <p:cNvSpPr txBox="1"/>
                      <p:nvPr/>
                    </p:nvSpPr>
                    <p:spPr>
                      <a:xfrm>
                        <a:off x="889200" y="3624245"/>
                        <a:ext cx="2610000" cy="646331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FR" sz="1400" b="1" dirty="0" smtClean="0"/>
                          <a:t>Compétence 5</a:t>
                        </a:r>
                      </a:p>
                      <a:p>
                        <a:pPr lvl="0">
                          <a:buNone/>
                        </a:pPr>
                        <a:r>
                          <a:rPr lang="fr-FR" sz="1100" dirty="0" smtClean="0"/>
                          <a:t>Se centrer sur les solutions</a:t>
                        </a:r>
                      </a:p>
                      <a:p>
                        <a:pPr lvl="0">
                          <a:buNone/>
                        </a:pPr>
                        <a:endParaRPr lang="fr-FR" sz="1100" dirty="0"/>
                      </a:p>
                    </p:txBody>
                  </p:sp>
                  <p:sp>
                    <p:nvSpPr>
                      <p:cNvPr id="43" name="ZoneTexte 42"/>
                      <p:cNvSpPr txBox="1"/>
                      <p:nvPr/>
                    </p:nvSpPr>
                    <p:spPr>
                      <a:xfrm>
                        <a:off x="3496734" y="3623734"/>
                        <a:ext cx="2628000" cy="646331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FR" sz="1400" b="1" dirty="0" smtClean="0"/>
                          <a:t>Compétence 6</a:t>
                        </a:r>
                      </a:p>
                      <a:p>
                        <a:pPr lvl="0">
                          <a:buNone/>
                        </a:pPr>
                        <a:r>
                          <a:rPr lang="fr-FR" sz="1100" dirty="0" smtClean="0"/>
                          <a:t>Réfléchir ensemble, participer aux jeux de rôle</a:t>
                        </a:r>
                        <a:endParaRPr lang="fr-FR" sz="1100" dirty="0"/>
                      </a:p>
                    </p:txBody>
                  </p:sp>
                </p:grpSp>
                <p:sp>
                  <p:nvSpPr>
                    <p:cNvPr id="41" name="ZoneTexte 40"/>
                    <p:cNvSpPr txBox="1"/>
                    <p:nvPr/>
                  </p:nvSpPr>
                  <p:spPr>
                    <a:xfrm>
                      <a:off x="6124479" y="3623346"/>
                      <a:ext cx="2628000" cy="646331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400" b="1" dirty="0" smtClean="0"/>
                        <a:t>Compétence 7</a:t>
                      </a:r>
                    </a:p>
                    <a:p>
                      <a:pPr lvl="0">
                        <a:buNone/>
                      </a:pPr>
                      <a:r>
                        <a:rPr lang="fr-FR" sz="1100" dirty="0" smtClean="0"/>
                        <a:t>Suivre le forfait du TEC et l'ordre du jour</a:t>
                      </a:r>
                    </a:p>
                    <a:p>
                      <a:pPr lvl="0">
                        <a:buNone/>
                      </a:pPr>
                      <a:endParaRPr lang="fr-FR" sz="1100" dirty="0"/>
                    </a:p>
                  </p:txBody>
                </p:sp>
              </p:grpSp>
              <p:sp>
                <p:nvSpPr>
                  <p:cNvPr id="39" name="ZoneTexte 38"/>
                  <p:cNvSpPr txBox="1"/>
                  <p:nvPr/>
                </p:nvSpPr>
                <p:spPr>
                  <a:xfrm>
                    <a:off x="8745794" y="3625200"/>
                    <a:ext cx="2601806" cy="646331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400" b="1" dirty="0" smtClean="0"/>
                      <a:t>Compétence 8</a:t>
                    </a:r>
                  </a:p>
                  <a:p>
                    <a:pPr lvl="0">
                      <a:buNone/>
                    </a:pPr>
                    <a:r>
                      <a:rPr lang="fr-FR" sz="1100" dirty="0" smtClean="0"/>
                      <a:t>Comprendre et utiliser les objectifs mirages</a:t>
                    </a:r>
                    <a:endParaRPr lang="fr-FR" sz="1100" b="1" dirty="0"/>
                  </a:p>
                </p:txBody>
              </p:sp>
            </p:grpSp>
          </p:grpSp>
        </p:grpSp>
        <p:sp>
          <p:nvSpPr>
            <p:cNvPr id="33" name="ZoneTexte 32"/>
            <p:cNvSpPr txBox="1"/>
            <p:nvPr/>
          </p:nvSpPr>
          <p:spPr>
            <a:xfrm>
              <a:off x="11443137" y="3028951"/>
              <a:ext cx="615553" cy="1333499"/>
            </a:xfrm>
            <a:prstGeom prst="rect">
              <a:avLst/>
            </a:prstGeom>
            <a:grp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fr-FR" sz="1400" b="1" dirty="0" smtClean="0"/>
                <a:t>Pose des</a:t>
              </a:r>
            </a:p>
            <a:p>
              <a:pPr algn="ctr"/>
              <a:r>
                <a:rPr lang="fr-FR" sz="1400" b="1" dirty="0" smtClean="0"/>
                <a:t>fondations</a:t>
              </a:r>
              <a:endParaRPr lang="fr-FR" sz="1400" b="1" dirty="0"/>
            </a:p>
          </p:txBody>
        </p:sp>
      </p:grpSp>
      <p:grpSp>
        <p:nvGrpSpPr>
          <p:cNvPr id="20" name="Groupe 56"/>
          <p:cNvGrpSpPr/>
          <p:nvPr/>
        </p:nvGrpSpPr>
        <p:grpSpPr>
          <a:xfrm>
            <a:off x="866775" y="6181725"/>
            <a:ext cx="11087150" cy="561975"/>
            <a:chOff x="866775" y="6181725"/>
            <a:chExt cx="11087150" cy="561975"/>
          </a:xfrm>
          <a:solidFill>
            <a:schemeClr val="accent2">
              <a:lumMod val="50000"/>
            </a:schemeClr>
          </a:solidFill>
        </p:grpSpPr>
        <p:sp>
          <p:nvSpPr>
            <p:cNvPr id="55" name="ZoneTexte 54"/>
            <p:cNvSpPr txBox="1"/>
            <p:nvPr/>
          </p:nvSpPr>
          <p:spPr>
            <a:xfrm>
              <a:off x="866775" y="6211669"/>
              <a:ext cx="10496550" cy="5232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Développer des relations respectueuses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dans les écoles, les familles et les communautés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1553815" y="6181725"/>
              <a:ext cx="400110" cy="561975"/>
            </a:xfrm>
            <a:prstGeom prst="rect">
              <a:avLst/>
            </a:prstGeom>
            <a:grp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Vision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</TotalTime>
  <Words>385</Words>
  <Application>Microsoft Office PowerPoint</Application>
  <PresentationFormat>Personnalisé</PresentationFormat>
  <Paragraphs>107</Paragraphs>
  <Slides>14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Facette</vt:lpstr>
      <vt:lpstr>Acrobat Document</vt:lpstr>
      <vt:lpstr>Diapositive 1</vt:lpstr>
      <vt:lpstr>Les compétences psychosociales en bref</vt:lpstr>
      <vt:lpstr>Un concept mouvant difficile à cerner</vt:lpstr>
      <vt:lpstr>En pratique comment les développer?</vt:lpstr>
      <vt:lpstr>Diapositive 5</vt:lpstr>
      <vt:lpstr>Diapositive 6</vt:lpstr>
      <vt:lpstr>Que faire quand la relation est tendue?</vt:lpstr>
      <vt:lpstr>Diapositive 8</vt:lpstr>
      <vt:lpstr>Diapositive 9</vt:lpstr>
      <vt:lpstr>Diapositive 10</vt:lpstr>
      <vt:lpstr>Le livret de compétences 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Mireille Bellanger</dc:creator>
  <cp:lastModifiedBy>Mireille Bellanger</cp:lastModifiedBy>
  <cp:revision>5</cp:revision>
  <dcterms:created xsi:type="dcterms:W3CDTF">2023-11-20T10:36:56Z</dcterms:created>
  <dcterms:modified xsi:type="dcterms:W3CDTF">2023-11-23T09:08:45Z</dcterms:modified>
</cp:coreProperties>
</file>